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7"/>
  </p:notesMasterIdLst>
  <p:sldIdLst>
    <p:sldId id="2147481240" r:id="rId2"/>
    <p:sldId id="2147473889" r:id="rId3"/>
    <p:sldId id="2147473892" r:id="rId4"/>
    <p:sldId id="2147481246" r:id="rId5"/>
    <p:sldId id="2147473899" r:id="rId6"/>
    <p:sldId id="2147473891" r:id="rId7"/>
    <p:sldId id="2147473896" r:id="rId8"/>
    <p:sldId id="2147473904" r:id="rId9"/>
    <p:sldId id="2147481237" r:id="rId10"/>
    <p:sldId id="2147473913" r:id="rId11"/>
    <p:sldId id="2147481236" r:id="rId12"/>
    <p:sldId id="2147481244" r:id="rId13"/>
    <p:sldId id="2147481248" r:id="rId14"/>
    <p:sldId id="2147481241" r:id="rId15"/>
    <p:sldId id="2147473897" r:id="rId16"/>
    <p:sldId id="2147473900" r:id="rId17"/>
    <p:sldId id="2147473894" r:id="rId18"/>
    <p:sldId id="2147473895" r:id="rId19"/>
    <p:sldId id="2147481247" r:id="rId20"/>
    <p:sldId id="2147473902" r:id="rId21"/>
    <p:sldId id="2147481242" r:id="rId22"/>
    <p:sldId id="2147481243" r:id="rId23"/>
    <p:sldId id="2147473903" r:id="rId24"/>
    <p:sldId id="2147473912" r:id="rId25"/>
    <p:sldId id="2147481238" r:id="rId26"/>
  </p:sldIdLst>
  <p:sldSz cx="12192000" cy="6858000"/>
  <p:notesSz cx="6807200" cy="99393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AEFF7"/>
    <a:srgbClr val="D2DEEF"/>
    <a:srgbClr val="E9F7F9"/>
    <a:srgbClr val="D1E7EB"/>
    <a:srgbClr val="94C6D0"/>
    <a:srgbClr val="00B4CC"/>
    <a:srgbClr val="DDFE1A"/>
    <a:srgbClr val="FFFFFF"/>
    <a:srgbClr val="82BCC8"/>
    <a:srgbClr val="B4D7D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0E3FDE45-AF77-4B5C-9715-49D594BDF05E}" styleName="Light Style 1 - Accent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FABFCF23-3B69-468F-B69F-88F6DE6A72F2}" styleName="Medium Style 1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A111915-BE36-4E01-A7E5-04B1672EAD32}" styleName="Light Style 2 - Accent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 styleId="{22838BEF-8BB2-4498-84A7-C5851F593DF1}" styleName="Medium Style 4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94660"/>
  </p:normalViewPr>
  <p:slideViewPr>
    <p:cSldViewPr snapToGrid="0">
      <p:cViewPr varScale="1">
        <p:scale>
          <a:sx n="78" d="100"/>
          <a:sy n="78" d="100"/>
        </p:scale>
        <p:origin x="878" y="6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accent1_4">
  <dgm:title val=""/>
  <dgm:desc val=""/>
  <dgm:catLst>
    <dgm:cat type="accent1" pri="11400"/>
  </dgm:catLst>
  <dgm:styleLbl name="node0">
    <dgm:fillClrLst meth="cycle">
      <a:schemeClr val="accent1">
        <a:shade val="60000"/>
      </a:schemeClr>
    </dgm:fillClrLst>
    <dgm:linClrLst meth="repeat">
      <a:schemeClr val="lt1"/>
    </dgm:linClrLst>
    <dgm:effectClrLst/>
    <dgm:txLinClrLst/>
    <dgm:txFillClrLst/>
    <dgm:txEffectClrLst/>
  </dgm:styleLbl>
  <dgm:styleLbl name="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alignNode1">
    <dgm:fillClrLst meth="cycle">
      <a:schemeClr val="accent1">
        <a:shade val="50000"/>
      </a:schemeClr>
      <a:schemeClr val="accent1">
        <a:tint val="55000"/>
      </a:schemeClr>
    </dgm:fillClrLst>
    <dgm:linClrLst meth="cycle">
      <a:schemeClr val="accent1">
        <a:shade val="50000"/>
      </a:schemeClr>
      <a:schemeClr val="accent1">
        <a:tint val="55000"/>
      </a:schemeClr>
    </dgm:linClrLst>
    <dgm:effectClrLst/>
    <dgm:txLinClrLst/>
    <dgm:txFillClrLst/>
    <dgm:txEffectClrLst/>
  </dgm:styleLbl>
  <dgm:styleLbl name="ln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vennNode1">
    <dgm:fillClrLst meth="cycle">
      <a:schemeClr val="accent1">
        <a:shade val="80000"/>
        <a:alpha val="50000"/>
      </a:schemeClr>
      <a:schemeClr val="accent1">
        <a:tint val="50000"/>
        <a:alpha val="50000"/>
      </a:schemeClr>
    </dgm:fillClrLst>
    <dgm:linClrLst meth="repeat">
      <a:schemeClr val="lt1"/>
    </dgm:linClrLst>
    <dgm:effectClrLst/>
    <dgm:txLinClrLst/>
    <dgm:txFillClrLst/>
    <dgm:txEffectClrLst/>
  </dgm:styleLbl>
  <dgm:styleLbl name="node2">
    <dgm:fillClrLst>
      <a:schemeClr val="accent1">
        <a:shade val="80000"/>
      </a:schemeClr>
    </dgm:fillClrLst>
    <dgm:linClrLst meth="repeat">
      <a:schemeClr val="lt1"/>
    </dgm:linClrLst>
    <dgm:effectClrLst/>
    <dgm:txLinClrLst/>
    <dgm:txFillClrLst/>
    <dgm:txEffectClrLst/>
  </dgm:styleLbl>
  <dgm:styleLbl name="node3">
    <dgm:fillClrLst>
      <a:schemeClr val="accent1">
        <a:tint val="99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f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b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sibTrans1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0000"/>
      </a:schemeClr>
    </dgm:fillClrLst>
    <dgm:linClrLst meth="repeat">
      <a:schemeClr val="lt1"/>
    </dgm:linClrLst>
    <dgm:effectClrLst/>
    <dgm:txLinClrLst/>
    <dgm:txFillClrLst/>
    <dgm:txEffectClrLst/>
  </dgm:styleLbl>
  <dgm:styleLbl name="asst3">
    <dgm:fillClrLst>
      <a:schemeClr val="accent1">
        <a:tint val="70000"/>
      </a:schemeClr>
    </dgm:fillClrLst>
    <dgm:linClrLst meth="repeat">
      <a:schemeClr val="lt1"/>
    </dgm:linClrLst>
    <dgm:effectClrLst/>
    <dgm:txLinClrLst/>
    <dgm:txFillClrLst/>
    <dgm:txEffectClrLst/>
  </dgm:styleLbl>
  <dgm:styleLbl name="asst4">
    <dgm:fillClrLst>
      <a:schemeClr val="accent1">
        <a:tint val="5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align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bgAccFollowNode1">
    <dgm:fillClrLst meth="repeat">
      <a:schemeClr val="accent1">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55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3484F1A-493E-49ED-B73B-E2C196314091}" type="doc">
      <dgm:prSet loTypeId="urn:microsoft.com/office/officeart/2008/layout/VerticalCurvedList" loCatId="list" qsTypeId="urn:microsoft.com/office/officeart/2005/8/quickstyle/simple1" qsCatId="simple" csTypeId="urn:microsoft.com/office/officeart/2005/8/colors/accent1_4" csCatId="accent1" phldr="1"/>
      <dgm:spPr/>
      <dgm:t>
        <a:bodyPr/>
        <a:lstStyle/>
        <a:p>
          <a:endParaRPr lang="en-US"/>
        </a:p>
      </dgm:t>
    </dgm:pt>
    <dgm:pt modelId="{8E35B863-C883-4F3B-8A7B-3688F000063E}">
      <dgm:prSet custT="1"/>
      <dgm:spPr/>
      <dgm:t>
        <a:bodyPr/>
        <a:lstStyle/>
        <a:p>
          <a:r>
            <a:rPr lang="en-US" sz="3100" dirty="0">
              <a:latin typeface="Cambria" panose="02040503050406030204" pitchFamily="18" charset="0"/>
              <a:ea typeface="Cambria" panose="02040503050406030204" pitchFamily="18" charset="0"/>
            </a:rPr>
            <a:t>To avoid stock outs and shortages</a:t>
          </a:r>
          <a:r>
            <a:rPr lang="en-US" sz="3100" dirty="0"/>
            <a:t>. </a:t>
          </a:r>
          <a:endParaRPr lang="en-US" sz="3100" dirty="0">
            <a:latin typeface="Cambria" panose="02040503050406030204" pitchFamily="18" charset="0"/>
            <a:ea typeface="Cambria" panose="02040503050406030204" pitchFamily="18" charset="0"/>
          </a:endParaRPr>
        </a:p>
      </dgm:t>
    </dgm:pt>
    <dgm:pt modelId="{6BCCC63D-C33E-4DE8-9643-51036D790A4F}" type="parTrans" cxnId="{35C5D858-4468-4DC7-9F6B-BB84EA412B49}">
      <dgm:prSet/>
      <dgm:spPr/>
      <dgm:t>
        <a:bodyPr/>
        <a:lstStyle/>
        <a:p>
          <a:endParaRPr lang="en-US"/>
        </a:p>
      </dgm:t>
    </dgm:pt>
    <dgm:pt modelId="{8A4ECF56-7E0E-4464-B636-8364B401C17A}" type="sibTrans" cxnId="{35C5D858-4468-4DC7-9F6B-BB84EA412B49}">
      <dgm:prSet/>
      <dgm:spPr/>
      <dgm:t>
        <a:bodyPr/>
        <a:lstStyle/>
        <a:p>
          <a:endParaRPr lang="en-US"/>
        </a:p>
      </dgm:t>
    </dgm:pt>
    <dgm:pt modelId="{868E35F7-57D4-4809-93E0-B1619C8C2138}">
      <dgm:prSet custT="1"/>
      <dgm:spPr/>
      <dgm:t>
        <a:bodyPr/>
        <a:lstStyle/>
        <a:p>
          <a:pPr marL="0" lvl="0" indent="0" algn="l" defTabSz="1377950">
            <a:lnSpc>
              <a:spcPct val="90000"/>
            </a:lnSpc>
            <a:spcBef>
              <a:spcPct val="0"/>
            </a:spcBef>
            <a:spcAft>
              <a:spcPct val="35000"/>
            </a:spcAft>
            <a:buNone/>
          </a:pPr>
          <a:r>
            <a:rPr lang="en-IN" sz="3100" kern="1200" dirty="0">
              <a:solidFill>
                <a:prstClr val="white"/>
              </a:solidFill>
              <a:latin typeface="Cambria" panose="02040503050406030204" pitchFamily="18" charset="0"/>
              <a:ea typeface="Cambria" panose="02040503050406030204" pitchFamily="18" charset="0"/>
              <a:cs typeface="+mn-cs"/>
            </a:rPr>
            <a:t>To avoid overstock (too much)</a:t>
          </a:r>
          <a:r>
            <a:rPr lang="en-US" sz="3100" kern="1200" dirty="0">
              <a:solidFill>
                <a:prstClr val="white"/>
              </a:solidFill>
              <a:latin typeface="Cambria" panose="02040503050406030204" pitchFamily="18" charset="0"/>
              <a:ea typeface="Cambria" panose="02040503050406030204" pitchFamily="18" charset="0"/>
              <a:cs typeface="+mn-cs"/>
            </a:rPr>
            <a:t>.</a:t>
          </a:r>
        </a:p>
      </dgm:t>
    </dgm:pt>
    <dgm:pt modelId="{4C9927B7-F707-46BF-A468-ACE8D4062321}" type="parTrans" cxnId="{CA0CD1CB-6DD5-4F0B-A0EB-1411326FC56C}">
      <dgm:prSet/>
      <dgm:spPr/>
      <dgm:t>
        <a:bodyPr/>
        <a:lstStyle/>
        <a:p>
          <a:endParaRPr lang="en-US"/>
        </a:p>
      </dgm:t>
    </dgm:pt>
    <dgm:pt modelId="{044461C4-95C5-4DF7-8700-1F7F35C8927E}" type="sibTrans" cxnId="{CA0CD1CB-6DD5-4F0B-A0EB-1411326FC56C}">
      <dgm:prSet/>
      <dgm:spPr/>
      <dgm:t>
        <a:bodyPr/>
        <a:lstStyle/>
        <a:p>
          <a:endParaRPr lang="en-US"/>
        </a:p>
      </dgm:t>
    </dgm:pt>
    <dgm:pt modelId="{33C37BC4-85EB-404B-96B9-A79C20C6871C}">
      <dgm:prSet custT="1"/>
      <dgm:spPr/>
      <dgm:t>
        <a:bodyPr/>
        <a:lstStyle/>
        <a:p>
          <a:pPr marL="0" lvl="0" indent="0" algn="l" defTabSz="1377950">
            <a:lnSpc>
              <a:spcPct val="90000"/>
            </a:lnSpc>
            <a:spcBef>
              <a:spcPct val="0"/>
            </a:spcBef>
            <a:spcAft>
              <a:spcPct val="35000"/>
            </a:spcAft>
            <a:buNone/>
          </a:pPr>
          <a:r>
            <a:rPr lang="en-US" sz="3100" kern="1200" dirty="0">
              <a:solidFill>
                <a:prstClr val="white"/>
              </a:solidFill>
              <a:latin typeface="Cambria" panose="02040503050406030204" pitchFamily="18" charset="0"/>
              <a:ea typeface="Cambria" panose="02040503050406030204" pitchFamily="18" charset="0"/>
              <a:cs typeface="+mn-cs"/>
            </a:rPr>
            <a:t>To ensure that medicine are efficiently utilized.</a:t>
          </a:r>
        </a:p>
      </dgm:t>
    </dgm:pt>
    <dgm:pt modelId="{252D510D-40D6-43EA-9A25-7E14E5CA6AB4}" type="parTrans" cxnId="{937F89D1-88E4-4E1C-9664-F46BAB9B4906}">
      <dgm:prSet/>
      <dgm:spPr/>
      <dgm:t>
        <a:bodyPr/>
        <a:lstStyle/>
        <a:p>
          <a:endParaRPr lang="en-US"/>
        </a:p>
      </dgm:t>
    </dgm:pt>
    <dgm:pt modelId="{BBD9B095-C3EB-4695-9F92-6CBC9F6FAA0A}" type="sibTrans" cxnId="{937F89D1-88E4-4E1C-9664-F46BAB9B4906}">
      <dgm:prSet/>
      <dgm:spPr/>
      <dgm:t>
        <a:bodyPr/>
        <a:lstStyle/>
        <a:p>
          <a:endParaRPr lang="en-US"/>
        </a:p>
      </dgm:t>
    </dgm:pt>
    <dgm:pt modelId="{8304A648-6CCA-4BA3-A8BA-BFAB9FCCB502}">
      <dgm:prSet custT="1"/>
      <dgm:spPr/>
      <dgm:t>
        <a:bodyPr/>
        <a:lstStyle/>
        <a:p>
          <a:r>
            <a:rPr lang="en-IN" sz="3100" kern="1200" dirty="0">
              <a:solidFill>
                <a:prstClr val="white"/>
              </a:solidFill>
              <a:latin typeface="Cambria" panose="02040503050406030204" pitchFamily="18" charset="0"/>
              <a:ea typeface="Cambria" panose="02040503050406030204" pitchFamily="18" charset="0"/>
              <a:cs typeface="+mn-cs"/>
            </a:rPr>
            <a:t>For planning and budgeting</a:t>
          </a:r>
          <a:r>
            <a:rPr lang="en-US" sz="3100" kern="1200" dirty="0">
              <a:solidFill>
                <a:prstClr val="white"/>
              </a:solidFill>
              <a:latin typeface="Cambria" panose="02040503050406030204" pitchFamily="18" charset="0"/>
              <a:ea typeface="Cambria" panose="02040503050406030204" pitchFamily="18" charset="0"/>
              <a:cs typeface="+mn-cs"/>
            </a:rPr>
            <a:t>. </a:t>
          </a:r>
        </a:p>
      </dgm:t>
    </dgm:pt>
    <dgm:pt modelId="{E42A4AF8-125C-4B95-9D35-A6DAEC2D9804}" type="parTrans" cxnId="{F09C0BCE-DEE1-462E-A88A-E511621FBB93}">
      <dgm:prSet/>
      <dgm:spPr/>
      <dgm:t>
        <a:bodyPr/>
        <a:lstStyle/>
        <a:p>
          <a:endParaRPr lang="en-US"/>
        </a:p>
      </dgm:t>
    </dgm:pt>
    <dgm:pt modelId="{7386FA3D-0A89-41FF-8A8F-8356E63DD9BF}" type="sibTrans" cxnId="{F09C0BCE-DEE1-462E-A88A-E511621FBB93}">
      <dgm:prSet/>
      <dgm:spPr/>
      <dgm:t>
        <a:bodyPr/>
        <a:lstStyle/>
        <a:p>
          <a:endParaRPr lang="en-US"/>
        </a:p>
      </dgm:t>
    </dgm:pt>
    <dgm:pt modelId="{76045384-D892-420F-96D7-BDE765A26A01}" type="pres">
      <dgm:prSet presAssocID="{73484F1A-493E-49ED-B73B-E2C196314091}" presName="Name0" presStyleCnt="0">
        <dgm:presLayoutVars>
          <dgm:chMax val="7"/>
          <dgm:chPref val="7"/>
          <dgm:dir/>
        </dgm:presLayoutVars>
      </dgm:prSet>
      <dgm:spPr/>
    </dgm:pt>
    <dgm:pt modelId="{0A1A696B-143A-4C57-B03B-DBEC65A850E1}" type="pres">
      <dgm:prSet presAssocID="{73484F1A-493E-49ED-B73B-E2C196314091}" presName="Name1" presStyleCnt="0"/>
      <dgm:spPr/>
    </dgm:pt>
    <dgm:pt modelId="{10631C28-2500-473C-ABEB-E262EF57A065}" type="pres">
      <dgm:prSet presAssocID="{73484F1A-493E-49ED-B73B-E2C196314091}" presName="cycle" presStyleCnt="0"/>
      <dgm:spPr/>
    </dgm:pt>
    <dgm:pt modelId="{0A492B03-30CB-4D62-A90D-E6D0A4598C10}" type="pres">
      <dgm:prSet presAssocID="{73484F1A-493E-49ED-B73B-E2C196314091}" presName="srcNode" presStyleLbl="node1" presStyleIdx="0" presStyleCnt="4"/>
      <dgm:spPr/>
    </dgm:pt>
    <dgm:pt modelId="{DB946DED-14FC-49E7-B006-A64CB255C880}" type="pres">
      <dgm:prSet presAssocID="{73484F1A-493E-49ED-B73B-E2C196314091}" presName="conn" presStyleLbl="parChTrans1D2" presStyleIdx="0" presStyleCnt="1" custScaleX="125290" custLinFactNeighborX="-1892" custLinFactNeighborY="378"/>
      <dgm:spPr/>
    </dgm:pt>
    <dgm:pt modelId="{85E73B5D-FCAC-4E2D-8FAC-52F6E73E4D80}" type="pres">
      <dgm:prSet presAssocID="{73484F1A-493E-49ED-B73B-E2C196314091}" presName="extraNode" presStyleLbl="node1" presStyleIdx="0" presStyleCnt="4"/>
      <dgm:spPr/>
    </dgm:pt>
    <dgm:pt modelId="{35055CF8-F8BE-4E01-9101-B96F094759B1}" type="pres">
      <dgm:prSet presAssocID="{73484F1A-493E-49ED-B73B-E2C196314091}" presName="dstNode" presStyleLbl="node1" presStyleIdx="0" presStyleCnt="4"/>
      <dgm:spPr/>
    </dgm:pt>
    <dgm:pt modelId="{BB17B981-1291-43DB-8206-8F62D201CE4A}" type="pres">
      <dgm:prSet presAssocID="{8E35B863-C883-4F3B-8A7B-3688F000063E}" presName="text_1" presStyleLbl="node1" presStyleIdx="0" presStyleCnt="4" custScaleX="84841" custLinFactNeighborX="5649" custLinFactNeighborY="-5346">
        <dgm:presLayoutVars>
          <dgm:bulletEnabled val="1"/>
        </dgm:presLayoutVars>
      </dgm:prSet>
      <dgm:spPr/>
    </dgm:pt>
    <dgm:pt modelId="{18EFA9E2-54B1-4837-AE07-7EBEB92DC978}" type="pres">
      <dgm:prSet presAssocID="{8E35B863-C883-4F3B-8A7B-3688F000063E}" presName="accent_1" presStyleCnt="0"/>
      <dgm:spPr/>
    </dgm:pt>
    <dgm:pt modelId="{4299E9DE-5FC5-4C25-A71D-BB845C63250A}" type="pres">
      <dgm:prSet presAssocID="{8E35B863-C883-4F3B-8A7B-3688F000063E}" presName="accentRepeatNode" presStyleLbl="solidFgAcc1" presStyleIdx="0" presStyleCnt="4" custLinFactNeighborX="66493" custLinFactNeighborY="27"/>
      <dgm:spPr>
        <a:solidFill>
          <a:srgbClr val="FFFFFF"/>
        </a:solidFill>
      </dgm:spPr>
    </dgm:pt>
    <dgm:pt modelId="{A1449047-227E-4E65-B99C-BFDA66FA8D9E}" type="pres">
      <dgm:prSet presAssocID="{868E35F7-57D4-4809-93E0-B1619C8C2138}" presName="text_2" presStyleLbl="node1" presStyleIdx="1" presStyleCnt="4" custScaleX="82518" custLinFactNeighborX="6248" custLinFactNeighborY="3217">
        <dgm:presLayoutVars>
          <dgm:bulletEnabled val="1"/>
        </dgm:presLayoutVars>
      </dgm:prSet>
      <dgm:spPr/>
    </dgm:pt>
    <dgm:pt modelId="{D24DD746-5477-4648-BFF0-CF50F9C9D561}" type="pres">
      <dgm:prSet presAssocID="{868E35F7-57D4-4809-93E0-B1619C8C2138}" presName="accent_2" presStyleCnt="0"/>
      <dgm:spPr/>
    </dgm:pt>
    <dgm:pt modelId="{3C863FC7-E1EC-4CD4-83BA-0EAE76BDA1CE}" type="pres">
      <dgm:prSet presAssocID="{868E35F7-57D4-4809-93E0-B1619C8C2138}" presName="accentRepeatNode" presStyleLbl="solidFgAcc1" presStyleIdx="1" presStyleCnt="4" custAng="21187740" custLinFactNeighborX="83130" custLinFactNeighborY="4388"/>
      <dgm:spPr>
        <a:solidFill>
          <a:srgbClr val="FFFFFF"/>
        </a:solidFill>
      </dgm:spPr>
    </dgm:pt>
    <dgm:pt modelId="{9F4E615A-B0DF-4980-A217-3A22EDBF58DA}" type="pres">
      <dgm:prSet presAssocID="{33C37BC4-85EB-404B-96B9-A79C20C6871C}" presName="text_3" presStyleLbl="node1" presStyleIdx="2" presStyleCnt="4" custScaleX="82519" custLinFactNeighborX="5913" custLinFactNeighborY="6415">
        <dgm:presLayoutVars>
          <dgm:bulletEnabled val="1"/>
        </dgm:presLayoutVars>
      </dgm:prSet>
      <dgm:spPr/>
    </dgm:pt>
    <dgm:pt modelId="{D8844C5A-6BA7-4A76-A043-42EDAA3BF978}" type="pres">
      <dgm:prSet presAssocID="{33C37BC4-85EB-404B-96B9-A79C20C6871C}" presName="accent_3" presStyleCnt="0"/>
      <dgm:spPr/>
    </dgm:pt>
    <dgm:pt modelId="{04634C24-D097-46B4-A8B8-A073357019B9}" type="pres">
      <dgm:prSet presAssocID="{33C37BC4-85EB-404B-96B9-A79C20C6871C}" presName="accentRepeatNode" presStyleLbl="solidFgAcc1" presStyleIdx="2" presStyleCnt="4" custLinFactNeighborX="80371" custLinFactNeighborY="7753"/>
      <dgm:spPr>
        <a:solidFill>
          <a:srgbClr val="FFFFFF"/>
        </a:solidFill>
      </dgm:spPr>
    </dgm:pt>
    <dgm:pt modelId="{458DB1DC-1380-4FEF-B992-B8DBBCCE9793}" type="pres">
      <dgm:prSet presAssocID="{8304A648-6CCA-4BA3-A8BA-BFAB9FCCB502}" presName="text_4" presStyleLbl="node1" presStyleIdx="3" presStyleCnt="4" custScaleX="83715" custLinFactNeighborX="4422" custLinFactNeighborY="2138">
        <dgm:presLayoutVars>
          <dgm:bulletEnabled val="1"/>
        </dgm:presLayoutVars>
      </dgm:prSet>
      <dgm:spPr/>
    </dgm:pt>
    <dgm:pt modelId="{CE1C6EC1-7BEE-4A3F-ABDF-592B250AC859}" type="pres">
      <dgm:prSet presAssocID="{8304A648-6CCA-4BA3-A8BA-BFAB9FCCB502}" presName="accent_4" presStyleCnt="0"/>
      <dgm:spPr/>
    </dgm:pt>
    <dgm:pt modelId="{A4D85360-AC08-4AB2-A708-9E427E179D01}" type="pres">
      <dgm:prSet presAssocID="{8304A648-6CCA-4BA3-A8BA-BFAB9FCCB502}" presName="accentRepeatNode" presStyleLbl="solidFgAcc1" presStyleIdx="3" presStyleCnt="4" custLinFactNeighborX="72644" custLinFactNeighborY="2538"/>
      <dgm:spPr>
        <a:solidFill>
          <a:srgbClr val="FFFFFF"/>
        </a:solidFill>
      </dgm:spPr>
    </dgm:pt>
  </dgm:ptLst>
  <dgm:cxnLst>
    <dgm:cxn modelId="{70CE8012-152F-4A2B-9A94-EEBA6833CB84}" type="presOf" srcId="{33C37BC4-85EB-404B-96B9-A79C20C6871C}" destId="{9F4E615A-B0DF-4980-A217-3A22EDBF58DA}" srcOrd="0" destOrd="0" presId="urn:microsoft.com/office/officeart/2008/layout/VerticalCurvedList"/>
    <dgm:cxn modelId="{3F8FC649-A235-4A5A-B8CD-60E58B349DEF}" type="presOf" srcId="{8A4ECF56-7E0E-4464-B636-8364B401C17A}" destId="{DB946DED-14FC-49E7-B006-A64CB255C880}" srcOrd="0" destOrd="0" presId="urn:microsoft.com/office/officeart/2008/layout/VerticalCurvedList"/>
    <dgm:cxn modelId="{7696B152-7534-4B59-8613-265CBE97EBF4}" type="presOf" srcId="{73484F1A-493E-49ED-B73B-E2C196314091}" destId="{76045384-D892-420F-96D7-BDE765A26A01}" srcOrd="0" destOrd="0" presId="urn:microsoft.com/office/officeart/2008/layout/VerticalCurvedList"/>
    <dgm:cxn modelId="{35C5D858-4468-4DC7-9F6B-BB84EA412B49}" srcId="{73484F1A-493E-49ED-B73B-E2C196314091}" destId="{8E35B863-C883-4F3B-8A7B-3688F000063E}" srcOrd="0" destOrd="0" parTransId="{6BCCC63D-C33E-4DE8-9643-51036D790A4F}" sibTransId="{8A4ECF56-7E0E-4464-B636-8364B401C17A}"/>
    <dgm:cxn modelId="{CA0CD1CB-6DD5-4F0B-A0EB-1411326FC56C}" srcId="{73484F1A-493E-49ED-B73B-E2C196314091}" destId="{868E35F7-57D4-4809-93E0-B1619C8C2138}" srcOrd="1" destOrd="0" parTransId="{4C9927B7-F707-46BF-A468-ACE8D4062321}" sibTransId="{044461C4-95C5-4DF7-8700-1F7F35C8927E}"/>
    <dgm:cxn modelId="{F09C0BCE-DEE1-462E-A88A-E511621FBB93}" srcId="{73484F1A-493E-49ED-B73B-E2C196314091}" destId="{8304A648-6CCA-4BA3-A8BA-BFAB9FCCB502}" srcOrd="3" destOrd="0" parTransId="{E42A4AF8-125C-4B95-9D35-A6DAEC2D9804}" sibTransId="{7386FA3D-0A89-41FF-8A8F-8356E63DD9BF}"/>
    <dgm:cxn modelId="{937F89D1-88E4-4E1C-9664-F46BAB9B4906}" srcId="{73484F1A-493E-49ED-B73B-E2C196314091}" destId="{33C37BC4-85EB-404B-96B9-A79C20C6871C}" srcOrd="2" destOrd="0" parTransId="{252D510D-40D6-43EA-9A25-7E14E5CA6AB4}" sibTransId="{BBD9B095-C3EB-4695-9F92-6CBC9F6FAA0A}"/>
    <dgm:cxn modelId="{259200E7-A3F9-405D-A9BA-EC09F969A099}" type="presOf" srcId="{8304A648-6CCA-4BA3-A8BA-BFAB9FCCB502}" destId="{458DB1DC-1380-4FEF-B992-B8DBBCCE9793}" srcOrd="0" destOrd="0" presId="urn:microsoft.com/office/officeart/2008/layout/VerticalCurvedList"/>
    <dgm:cxn modelId="{95A493E8-DD8C-4517-821F-A677FB9901CF}" type="presOf" srcId="{868E35F7-57D4-4809-93E0-B1619C8C2138}" destId="{A1449047-227E-4E65-B99C-BFDA66FA8D9E}" srcOrd="0" destOrd="0" presId="urn:microsoft.com/office/officeart/2008/layout/VerticalCurvedList"/>
    <dgm:cxn modelId="{C4E942FE-06A9-4380-8908-09BA34720B30}" type="presOf" srcId="{8E35B863-C883-4F3B-8A7B-3688F000063E}" destId="{BB17B981-1291-43DB-8206-8F62D201CE4A}" srcOrd="0" destOrd="0" presId="urn:microsoft.com/office/officeart/2008/layout/VerticalCurvedList"/>
    <dgm:cxn modelId="{1425F514-D072-4517-B3B5-B44881372F3B}" type="presParOf" srcId="{76045384-D892-420F-96D7-BDE765A26A01}" destId="{0A1A696B-143A-4C57-B03B-DBEC65A850E1}" srcOrd="0" destOrd="0" presId="urn:microsoft.com/office/officeart/2008/layout/VerticalCurvedList"/>
    <dgm:cxn modelId="{2AF369FD-7913-41C1-8E94-188D990EB87A}" type="presParOf" srcId="{0A1A696B-143A-4C57-B03B-DBEC65A850E1}" destId="{10631C28-2500-473C-ABEB-E262EF57A065}" srcOrd="0" destOrd="0" presId="urn:microsoft.com/office/officeart/2008/layout/VerticalCurvedList"/>
    <dgm:cxn modelId="{3B81B705-2776-422F-8179-A51CFFBF5720}" type="presParOf" srcId="{10631C28-2500-473C-ABEB-E262EF57A065}" destId="{0A492B03-30CB-4D62-A90D-E6D0A4598C10}" srcOrd="0" destOrd="0" presId="urn:microsoft.com/office/officeart/2008/layout/VerticalCurvedList"/>
    <dgm:cxn modelId="{824BEE60-9FC9-427F-ACB1-556539ED2398}" type="presParOf" srcId="{10631C28-2500-473C-ABEB-E262EF57A065}" destId="{DB946DED-14FC-49E7-B006-A64CB255C880}" srcOrd="1" destOrd="0" presId="urn:microsoft.com/office/officeart/2008/layout/VerticalCurvedList"/>
    <dgm:cxn modelId="{A95DF38A-8D1D-4AB6-99ED-D87318827BB3}" type="presParOf" srcId="{10631C28-2500-473C-ABEB-E262EF57A065}" destId="{85E73B5D-FCAC-4E2D-8FAC-52F6E73E4D80}" srcOrd="2" destOrd="0" presId="urn:microsoft.com/office/officeart/2008/layout/VerticalCurvedList"/>
    <dgm:cxn modelId="{9F7AC433-D039-46FF-B2AF-EF0A44C24DAE}" type="presParOf" srcId="{10631C28-2500-473C-ABEB-E262EF57A065}" destId="{35055CF8-F8BE-4E01-9101-B96F094759B1}" srcOrd="3" destOrd="0" presId="urn:microsoft.com/office/officeart/2008/layout/VerticalCurvedList"/>
    <dgm:cxn modelId="{9EC984C6-4A8F-40B2-B68A-86F35FAA08F1}" type="presParOf" srcId="{0A1A696B-143A-4C57-B03B-DBEC65A850E1}" destId="{BB17B981-1291-43DB-8206-8F62D201CE4A}" srcOrd="1" destOrd="0" presId="urn:microsoft.com/office/officeart/2008/layout/VerticalCurvedList"/>
    <dgm:cxn modelId="{15C8F62E-2185-4055-BED6-BB9B655CEFF8}" type="presParOf" srcId="{0A1A696B-143A-4C57-B03B-DBEC65A850E1}" destId="{18EFA9E2-54B1-4837-AE07-7EBEB92DC978}" srcOrd="2" destOrd="0" presId="urn:microsoft.com/office/officeart/2008/layout/VerticalCurvedList"/>
    <dgm:cxn modelId="{15749229-12EB-4496-8C3E-4BA7E342BC3B}" type="presParOf" srcId="{18EFA9E2-54B1-4837-AE07-7EBEB92DC978}" destId="{4299E9DE-5FC5-4C25-A71D-BB845C63250A}" srcOrd="0" destOrd="0" presId="urn:microsoft.com/office/officeart/2008/layout/VerticalCurvedList"/>
    <dgm:cxn modelId="{CC6CD6D4-042C-4F24-85C5-FD7A4D06CB56}" type="presParOf" srcId="{0A1A696B-143A-4C57-B03B-DBEC65A850E1}" destId="{A1449047-227E-4E65-B99C-BFDA66FA8D9E}" srcOrd="3" destOrd="0" presId="urn:microsoft.com/office/officeart/2008/layout/VerticalCurvedList"/>
    <dgm:cxn modelId="{2A5E77E0-8D45-43CF-93CA-5729289D639F}" type="presParOf" srcId="{0A1A696B-143A-4C57-B03B-DBEC65A850E1}" destId="{D24DD746-5477-4648-BFF0-CF50F9C9D561}" srcOrd="4" destOrd="0" presId="urn:microsoft.com/office/officeart/2008/layout/VerticalCurvedList"/>
    <dgm:cxn modelId="{2A2B3E8C-FF0B-45A5-97BD-8ADFEA022E3D}" type="presParOf" srcId="{D24DD746-5477-4648-BFF0-CF50F9C9D561}" destId="{3C863FC7-E1EC-4CD4-83BA-0EAE76BDA1CE}" srcOrd="0" destOrd="0" presId="urn:microsoft.com/office/officeart/2008/layout/VerticalCurvedList"/>
    <dgm:cxn modelId="{9B1DFCE7-271D-4DB1-A29A-BF0EAF721D9D}" type="presParOf" srcId="{0A1A696B-143A-4C57-B03B-DBEC65A850E1}" destId="{9F4E615A-B0DF-4980-A217-3A22EDBF58DA}" srcOrd="5" destOrd="0" presId="urn:microsoft.com/office/officeart/2008/layout/VerticalCurvedList"/>
    <dgm:cxn modelId="{516CF416-0FC3-435A-A133-9A4FBECE5B4A}" type="presParOf" srcId="{0A1A696B-143A-4C57-B03B-DBEC65A850E1}" destId="{D8844C5A-6BA7-4A76-A043-42EDAA3BF978}" srcOrd="6" destOrd="0" presId="urn:microsoft.com/office/officeart/2008/layout/VerticalCurvedList"/>
    <dgm:cxn modelId="{99AA246F-BED8-4A7E-AAB1-95A9F922C549}" type="presParOf" srcId="{D8844C5A-6BA7-4A76-A043-42EDAA3BF978}" destId="{04634C24-D097-46B4-A8B8-A073357019B9}" srcOrd="0" destOrd="0" presId="urn:microsoft.com/office/officeart/2008/layout/VerticalCurvedList"/>
    <dgm:cxn modelId="{1BAC3EC6-662B-4F36-832F-B3654AB1ECD5}" type="presParOf" srcId="{0A1A696B-143A-4C57-B03B-DBEC65A850E1}" destId="{458DB1DC-1380-4FEF-B992-B8DBBCCE9793}" srcOrd="7" destOrd="0" presId="urn:microsoft.com/office/officeart/2008/layout/VerticalCurvedList"/>
    <dgm:cxn modelId="{DC86448A-B59C-4554-9ABE-98DE1A76F7E5}" type="presParOf" srcId="{0A1A696B-143A-4C57-B03B-DBEC65A850E1}" destId="{CE1C6EC1-7BEE-4A3F-ABDF-592B250AC859}" srcOrd="8" destOrd="0" presId="urn:microsoft.com/office/officeart/2008/layout/VerticalCurvedList"/>
    <dgm:cxn modelId="{0A7B3FF7-A35C-4802-9923-1FFD19413A96}" type="presParOf" srcId="{CE1C6EC1-7BEE-4A3F-ABDF-592B250AC859}" destId="{A4D85360-AC08-4AB2-A708-9E427E179D01}" srcOrd="0" destOrd="0" presId="urn:microsoft.com/office/officeart/2008/layout/VerticalCurvedList"/>
  </dgm:cxnLst>
  <dgm:bg/>
  <dgm:whole/>
  <dgm:extLst>
    <a:ext uri="http://schemas.microsoft.com/office/drawing/2008/diagram">
      <dsp:dataModelExt xmlns:dsp="http://schemas.microsoft.com/office/drawing/2008/diagram" relId="rId6" minVer="http://schemas.openxmlformats.org/drawingml/2006/diagram"/>
    </a:ext>
    <a:ext uri="{C62137D5-CB1D-491B-B009-E17868A290BF}">
      <dgm14:recolorImg xmlns:dgm14="http://schemas.microsoft.com/office/drawing/2010/diagram" val="1"/>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B946DED-14FC-49E7-B006-A64CB255C880}">
      <dsp:nvSpPr>
        <dsp:cNvPr id="0" name=""/>
        <dsp:cNvSpPr/>
      </dsp:nvSpPr>
      <dsp:spPr>
        <a:xfrm>
          <a:off x="-7110620" y="-972024"/>
          <a:ext cx="9765319" cy="7794172"/>
        </a:xfrm>
        <a:prstGeom prst="blockArc">
          <a:avLst>
            <a:gd name="adj1" fmla="val 18900000"/>
            <a:gd name="adj2" fmla="val 2700000"/>
            <a:gd name="adj3" fmla="val 277"/>
          </a:avLst>
        </a:prstGeom>
        <a:noFill/>
        <a:ln w="12700" cap="flat" cmpd="sng" algn="ctr">
          <a:solidFill>
            <a:schemeClr val="accent1">
              <a:tint val="9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BB17B981-1291-43DB-8206-8F62D201CE4A}">
      <dsp:nvSpPr>
        <dsp:cNvPr id="0" name=""/>
        <dsp:cNvSpPr/>
      </dsp:nvSpPr>
      <dsp:spPr>
        <a:xfrm>
          <a:off x="2427969" y="397598"/>
          <a:ext cx="9478896" cy="890918"/>
        </a:xfrm>
        <a:prstGeom prst="rect">
          <a:avLst/>
        </a:prstGeom>
        <a:solidFill>
          <a:schemeClr val="accent1">
            <a:shade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07166" tIns="78740" rIns="78740" bIns="78740" numCol="1" spcCol="1270" anchor="ctr" anchorCtr="0">
          <a:noAutofit/>
        </a:bodyPr>
        <a:lstStyle/>
        <a:p>
          <a:pPr marL="0" lvl="0" indent="0" algn="l" defTabSz="1377950">
            <a:lnSpc>
              <a:spcPct val="90000"/>
            </a:lnSpc>
            <a:spcBef>
              <a:spcPct val="0"/>
            </a:spcBef>
            <a:spcAft>
              <a:spcPct val="35000"/>
            </a:spcAft>
            <a:buNone/>
          </a:pPr>
          <a:r>
            <a:rPr lang="en-US" sz="3100" kern="1200" dirty="0">
              <a:latin typeface="Cambria" panose="02040503050406030204" pitchFamily="18" charset="0"/>
              <a:ea typeface="Cambria" panose="02040503050406030204" pitchFamily="18" charset="0"/>
            </a:rPr>
            <a:t>To avoid stock outs and shortages</a:t>
          </a:r>
          <a:r>
            <a:rPr lang="en-US" sz="3100" kern="1200" dirty="0"/>
            <a:t>. </a:t>
          </a:r>
          <a:endParaRPr lang="en-US" sz="3100" kern="1200" dirty="0">
            <a:latin typeface="Cambria" panose="02040503050406030204" pitchFamily="18" charset="0"/>
            <a:ea typeface="Cambria" panose="02040503050406030204" pitchFamily="18" charset="0"/>
          </a:endParaRPr>
        </a:p>
      </dsp:txBody>
      <dsp:txXfrm>
        <a:off x="2427969" y="397598"/>
        <a:ext cx="9478896" cy="890918"/>
      </dsp:txXfrm>
    </dsp:sp>
    <dsp:sp modelId="{4299E9DE-5FC5-4C25-A71D-BB845C63250A}">
      <dsp:nvSpPr>
        <dsp:cNvPr id="0" name=""/>
        <dsp:cNvSpPr/>
      </dsp:nvSpPr>
      <dsp:spPr>
        <a:xfrm>
          <a:off x="1258943" y="334163"/>
          <a:ext cx="1113647" cy="1113647"/>
        </a:xfrm>
        <a:prstGeom prst="ellipse">
          <a:avLst/>
        </a:prstGeom>
        <a:solidFill>
          <a:srgbClr val="FFFFFF"/>
        </a:solidFill>
        <a:ln w="12700" cap="flat" cmpd="sng" algn="ctr">
          <a:solidFill>
            <a:schemeClr val="accent1">
              <a:shade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A1449047-227E-4E65-B99C-BFDA66FA8D9E}">
      <dsp:nvSpPr>
        <dsp:cNvPr id="0" name=""/>
        <dsp:cNvSpPr/>
      </dsp:nvSpPr>
      <dsp:spPr>
        <a:xfrm>
          <a:off x="3108996" y="1810497"/>
          <a:ext cx="8797869" cy="890918"/>
        </a:xfrm>
        <a:prstGeom prst="rect">
          <a:avLst/>
        </a:prstGeom>
        <a:solidFill>
          <a:schemeClr val="accent1">
            <a:shade val="50000"/>
            <a:hueOff val="201247"/>
            <a:satOff val="-4901"/>
            <a:lumOff val="2144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07166" tIns="78740" rIns="78740" bIns="78740" numCol="1" spcCol="1270" anchor="ctr" anchorCtr="0">
          <a:noAutofit/>
        </a:bodyPr>
        <a:lstStyle/>
        <a:p>
          <a:pPr marL="0" lvl="0" indent="0" algn="l" defTabSz="1377950">
            <a:lnSpc>
              <a:spcPct val="90000"/>
            </a:lnSpc>
            <a:spcBef>
              <a:spcPct val="0"/>
            </a:spcBef>
            <a:spcAft>
              <a:spcPct val="35000"/>
            </a:spcAft>
            <a:buNone/>
          </a:pPr>
          <a:r>
            <a:rPr lang="en-IN" sz="3100" kern="1200" dirty="0">
              <a:solidFill>
                <a:prstClr val="white"/>
              </a:solidFill>
              <a:latin typeface="Cambria" panose="02040503050406030204" pitchFamily="18" charset="0"/>
              <a:ea typeface="Cambria" panose="02040503050406030204" pitchFamily="18" charset="0"/>
              <a:cs typeface="+mn-cs"/>
            </a:rPr>
            <a:t>To avoid overstock (too much)</a:t>
          </a:r>
          <a:r>
            <a:rPr lang="en-US" sz="3100" kern="1200" dirty="0">
              <a:solidFill>
                <a:prstClr val="white"/>
              </a:solidFill>
              <a:latin typeface="Cambria" panose="02040503050406030204" pitchFamily="18" charset="0"/>
              <a:ea typeface="Cambria" panose="02040503050406030204" pitchFamily="18" charset="0"/>
              <a:cs typeface="+mn-cs"/>
            </a:rPr>
            <a:t>.</a:t>
          </a:r>
        </a:p>
      </dsp:txBody>
      <dsp:txXfrm>
        <a:off x="3108996" y="1810497"/>
        <a:ext cx="8797869" cy="890918"/>
      </dsp:txXfrm>
    </dsp:sp>
    <dsp:sp modelId="{3C863FC7-E1EC-4CD4-83BA-0EAE76BDA1CE}">
      <dsp:nvSpPr>
        <dsp:cNvPr id="0" name=""/>
        <dsp:cNvSpPr/>
      </dsp:nvSpPr>
      <dsp:spPr>
        <a:xfrm rot="21187740">
          <a:off x="1955005" y="1719338"/>
          <a:ext cx="1113647" cy="1113647"/>
        </a:xfrm>
        <a:prstGeom prst="ellipse">
          <a:avLst/>
        </a:prstGeom>
        <a:solidFill>
          <a:srgbClr val="FFFFFF"/>
        </a:solidFill>
        <a:ln w="12700" cap="flat" cmpd="sng" algn="ctr">
          <a:solidFill>
            <a:schemeClr val="accent1">
              <a:shade val="50000"/>
              <a:hueOff val="201247"/>
              <a:satOff val="-4901"/>
              <a:lumOff val="21448"/>
              <a:alphaOff val="0"/>
            </a:schemeClr>
          </a:solidFill>
          <a:prstDash val="solid"/>
          <a:miter lim="800000"/>
        </a:ln>
        <a:effectLst/>
      </dsp:spPr>
      <dsp:style>
        <a:lnRef idx="2">
          <a:scrgbClr r="0" g="0" b="0"/>
        </a:lnRef>
        <a:fillRef idx="1">
          <a:scrgbClr r="0" g="0" b="0"/>
        </a:fillRef>
        <a:effectRef idx="0">
          <a:scrgbClr r="0" g="0" b="0"/>
        </a:effectRef>
        <a:fontRef idx="minor"/>
      </dsp:style>
    </dsp:sp>
    <dsp:sp modelId="{9F4E615A-B0DF-4980-A217-3A22EDBF58DA}">
      <dsp:nvSpPr>
        <dsp:cNvPr id="0" name=""/>
        <dsp:cNvSpPr/>
      </dsp:nvSpPr>
      <dsp:spPr>
        <a:xfrm>
          <a:off x="3108889" y="3175597"/>
          <a:ext cx="8797976" cy="890918"/>
        </a:xfrm>
        <a:prstGeom prst="rect">
          <a:avLst/>
        </a:prstGeom>
        <a:solidFill>
          <a:schemeClr val="accent1">
            <a:shade val="50000"/>
            <a:hueOff val="402493"/>
            <a:satOff val="-9802"/>
            <a:lumOff val="42896"/>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07166" tIns="78740" rIns="78740" bIns="78740" numCol="1" spcCol="1270" anchor="ctr" anchorCtr="0">
          <a:noAutofit/>
        </a:bodyPr>
        <a:lstStyle/>
        <a:p>
          <a:pPr marL="0" lvl="0" indent="0" algn="l" defTabSz="1377950">
            <a:lnSpc>
              <a:spcPct val="90000"/>
            </a:lnSpc>
            <a:spcBef>
              <a:spcPct val="0"/>
            </a:spcBef>
            <a:spcAft>
              <a:spcPct val="35000"/>
            </a:spcAft>
            <a:buNone/>
          </a:pPr>
          <a:r>
            <a:rPr lang="en-US" sz="3100" kern="1200" dirty="0">
              <a:solidFill>
                <a:prstClr val="white"/>
              </a:solidFill>
              <a:latin typeface="Cambria" panose="02040503050406030204" pitchFamily="18" charset="0"/>
              <a:ea typeface="Cambria" panose="02040503050406030204" pitchFamily="18" charset="0"/>
              <a:cs typeface="+mn-cs"/>
            </a:rPr>
            <a:t>To ensure that medicine are efficiently utilized.</a:t>
          </a:r>
        </a:p>
      </dsp:txBody>
      <dsp:txXfrm>
        <a:off x="3108889" y="3175597"/>
        <a:ext cx="8797976" cy="890918"/>
      </dsp:txXfrm>
    </dsp:sp>
    <dsp:sp modelId="{04634C24-D097-46B4-A8B8-A073357019B9}">
      <dsp:nvSpPr>
        <dsp:cNvPr id="0" name=""/>
        <dsp:cNvSpPr/>
      </dsp:nvSpPr>
      <dsp:spPr>
        <a:xfrm>
          <a:off x="1924279" y="3093421"/>
          <a:ext cx="1113647" cy="1113647"/>
        </a:xfrm>
        <a:prstGeom prst="ellipse">
          <a:avLst/>
        </a:prstGeom>
        <a:solidFill>
          <a:srgbClr val="FFFFFF"/>
        </a:solidFill>
        <a:ln w="12700" cap="flat" cmpd="sng" algn="ctr">
          <a:solidFill>
            <a:schemeClr val="accent1">
              <a:shade val="50000"/>
              <a:hueOff val="402493"/>
              <a:satOff val="-9802"/>
              <a:lumOff val="42896"/>
              <a:alphaOff val="0"/>
            </a:schemeClr>
          </a:solidFill>
          <a:prstDash val="solid"/>
          <a:miter lim="800000"/>
        </a:ln>
        <a:effectLst/>
      </dsp:spPr>
      <dsp:style>
        <a:lnRef idx="2">
          <a:scrgbClr r="0" g="0" b="0"/>
        </a:lnRef>
        <a:fillRef idx="1">
          <a:scrgbClr r="0" g="0" b="0"/>
        </a:fillRef>
        <a:effectRef idx="0">
          <a:scrgbClr r="0" g="0" b="0"/>
        </a:effectRef>
        <a:fontRef idx="minor"/>
      </dsp:style>
    </dsp:sp>
    <dsp:sp modelId="{458DB1DC-1380-4FEF-B992-B8DBBCCE9793}">
      <dsp:nvSpPr>
        <dsp:cNvPr id="0" name=""/>
        <dsp:cNvSpPr/>
      </dsp:nvSpPr>
      <dsp:spPr>
        <a:xfrm>
          <a:off x="2479043" y="4474102"/>
          <a:ext cx="9353093" cy="890918"/>
        </a:xfrm>
        <a:prstGeom prst="rect">
          <a:avLst/>
        </a:prstGeom>
        <a:solidFill>
          <a:schemeClr val="accent1">
            <a:shade val="50000"/>
            <a:hueOff val="201247"/>
            <a:satOff val="-4901"/>
            <a:lumOff val="2144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07166" tIns="78740" rIns="78740" bIns="78740" numCol="1" spcCol="1270" anchor="ctr" anchorCtr="0">
          <a:noAutofit/>
        </a:bodyPr>
        <a:lstStyle/>
        <a:p>
          <a:pPr marL="0" lvl="0" indent="0" algn="l" defTabSz="1377950">
            <a:lnSpc>
              <a:spcPct val="90000"/>
            </a:lnSpc>
            <a:spcBef>
              <a:spcPct val="0"/>
            </a:spcBef>
            <a:spcAft>
              <a:spcPct val="35000"/>
            </a:spcAft>
            <a:buNone/>
          </a:pPr>
          <a:r>
            <a:rPr lang="en-IN" sz="3100" kern="1200" dirty="0">
              <a:solidFill>
                <a:prstClr val="white"/>
              </a:solidFill>
              <a:latin typeface="Cambria" panose="02040503050406030204" pitchFamily="18" charset="0"/>
              <a:ea typeface="Cambria" panose="02040503050406030204" pitchFamily="18" charset="0"/>
              <a:cs typeface="+mn-cs"/>
            </a:rPr>
            <a:t>For planning and budgeting</a:t>
          </a:r>
          <a:r>
            <a:rPr lang="en-US" sz="3100" kern="1200" dirty="0">
              <a:solidFill>
                <a:prstClr val="white"/>
              </a:solidFill>
              <a:latin typeface="Cambria" panose="02040503050406030204" pitchFamily="18" charset="0"/>
              <a:ea typeface="Cambria" panose="02040503050406030204" pitchFamily="18" charset="0"/>
              <a:cs typeface="+mn-cs"/>
            </a:rPr>
            <a:t>. </a:t>
          </a:r>
        </a:p>
      </dsp:txBody>
      <dsp:txXfrm>
        <a:off x="2479043" y="4474102"/>
        <a:ext cx="9353093" cy="890918"/>
      </dsp:txXfrm>
    </dsp:sp>
    <dsp:sp modelId="{A4D85360-AC08-4AB2-A708-9E427E179D01}">
      <dsp:nvSpPr>
        <dsp:cNvPr id="0" name=""/>
        <dsp:cNvSpPr/>
      </dsp:nvSpPr>
      <dsp:spPr>
        <a:xfrm>
          <a:off x="1327444" y="4371953"/>
          <a:ext cx="1113647" cy="1113647"/>
        </a:xfrm>
        <a:prstGeom prst="ellipse">
          <a:avLst/>
        </a:prstGeom>
        <a:solidFill>
          <a:srgbClr val="FFFFFF"/>
        </a:solidFill>
        <a:ln w="12700" cap="flat" cmpd="sng" algn="ctr">
          <a:solidFill>
            <a:schemeClr val="accent1">
              <a:shade val="50000"/>
              <a:hueOff val="201247"/>
              <a:satOff val="-4901"/>
              <a:lumOff val="21448"/>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9787" cy="498693"/>
          </a:xfrm>
          <a:prstGeom prst="rect">
            <a:avLst/>
          </a:prstGeom>
        </p:spPr>
        <p:txBody>
          <a:bodyPr vert="horz" lIns="91440" tIns="45720" rIns="91440" bIns="45720" rtlCol="0"/>
          <a:lstStyle>
            <a:lvl1pPr algn="l">
              <a:defRPr sz="1200"/>
            </a:lvl1pPr>
          </a:lstStyle>
          <a:p>
            <a:endParaRPr lang="en-IN"/>
          </a:p>
        </p:txBody>
      </p:sp>
      <p:sp>
        <p:nvSpPr>
          <p:cNvPr id="3" name="Date Placeholder 2"/>
          <p:cNvSpPr>
            <a:spLocks noGrp="1"/>
          </p:cNvSpPr>
          <p:nvPr>
            <p:ph type="dt" idx="1"/>
          </p:nvPr>
        </p:nvSpPr>
        <p:spPr>
          <a:xfrm>
            <a:off x="3855838" y="0"/>
            <a:ext cx="2949787" cy="498693"/>
          </a:xfrm>
          <a:prstGeom prst="rect">
            <a:avLst/>
          </a:prstGeom>
        </p:spPr>
        <p:txBody>
          <a:bodyPr vert="horz" lIns="91440" tIns="45720" rIns="91440" bIns="45720" rtlCol="0"/>
          <a:lstStyle>
            <a:lvl1pPr algn="r">
              <a:defRPr sz="1200"/>
            </a:lvl1pPr>
          </a:lstStyle>
          <a:p>
            <a:fld id="{6581C423-356F-42F6-850A-237B94E066D9}" type="datetimeFigureOut">
              <a:rPr lang="en-IN" smtClean="0"/>
              <a:t>25-09-2025</a:t>
            </a:fld>
            <a:endParaRPr lang="en-IN"/>
          </a:p>
        </p:txBody>
      </p:sp>
      <p:sp>
        <p:nvSpPr>
          <p:cNvPr id="4" name="Slide Image Placeholder 3"/>
          <p:cNvSpPr>
            <a:spLocks noGrp="1" noRot="1" noChangeAspect="1"/>
          </p:cNvSpPr>
          <p:nvPr>
            <p:ph type="sldImg" idx="2"/>
          </p:nvPr>
        </p:nvSpPr>
        <p:spPr>
          <a:xfrm>
            <a:off x="422275" y="1243013"/>
            <a:ext cx="5962650" cy="3354387"/>
          </a:xfrm>
          <a:prstGeom prst="rect">
            <a:avLst/>
          </a:prstGeom>
          <a:noFill/>
          <a:ln w="12700">
            <a:solidFill>
              <a:prstClr val="black"/>
            </a:solidFill>
          </a:ln>
        </p:spPr>
        <p:txBody>
          <a:bodyPr vert="horz" lIns="91440" tIns="45720" rIns="91440" bIns="45720" rtlCol="0" anchor="ctr"/>
          <a:lstStyle/>
          <a:p>
            <a:endParaRPr lang="en-IN"/>
          </a:p>
        </p:txBody>
      </p:sp>
      <p:sp>
        <p:nvSpPr>
          <p:cNvPr id="5" name="Notes Placeholder 4"/>
          <p:cNvSpPr>
            <a:spLocks noGrp="1"/>
          </p:cNvSpPr>
          <p:nvPr>
            <p:ph type="body" sz="quarter" idx="3"/>
          </p:nvPr>
        </p:nvSpPr>
        <p:spPr>
          <a:xfrm>
            <a:off x="680720" y="4783307"/>
            <a:ext cx="5445760" cy="3913614"/>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6" name="Footer Placeholder 5"/>
          <p:cNvSpPr>
            <a:spLocks noGrp="1"/>
          </p:cNvSpPr>
          <p:nvPr>
            <p:ph type="ftr" sz="quarter" idx="4"/>
          </p:nvPr>
        </p:nvSpPr>
        <p:spPr>
          <a:xfrm>
            <a:off x="0" y="9440647"/>
            <a:ext cx="2949787" cy="498692"/>
          </a:xfrm>
          <a:prstGeom prst="rect">
            <a:avLst/>
          </a:prstGeom>
        </p:spPr>
        <p:txBody>
          <a:bodyPr vert="horz" lIns="91440" tIns="45720" rIns="91440" bIns="45720" rtlCol="0" anchor="b"/>
          <a:lstStyle>
            <a:lvl1pPr algn="l">
              <a:defRPr sz="1200"/>
            </a:lvl1pPr>
          </a:lstStyle>
          <a:p>
            <a:endParaRPr lang="en-IN"/>
          </a:p>
        </p:txBody>
      </p:sp>
      <p:sp>
        <p:nvSpPr>
          <p:cNvPr id="7" name="Slide Number Placeholder 6"/>
          <p:cNvSpPr>
            <a:spLocks noGrp="1"/>
          </p:cNvSpPr>
          <p:nvPr>
            <p:ph type="sldNum" sz="quarter" idx="5"/>
          </p:nvPr>
        </p:nvSpPr>
        <p:spPr>
          <a:xfrm>
            <a:off x="3855838" y="9440647"/>
            <a:ext cx="2949787" cy="498692"/>
          </a:xfrm>
          <a:prstGeom prst="rect">
            <a:avLst/>
          </a:prstGeom>
        </p:spPr>
        <p:txBody>
          <a:bodyPr vert="horz" lIns="91440" tIns="45720" rIns="91440" bIns="45720" rtlCol="0" anchor="b"/>
          <a:lstStyle>
            <a:lvl1pPr algn="r">
              <a:defRPr sz="1200"/>
            </a:lvl1pPr>
          </a:lstStyle>
          <a:p>
            <a:fld id="{89BE2ABD-0CF0-4E54-BA22-551E316B696D}" type="slidenum">
              <a:rPr lang="en-IN" smtClean="0"/>
              <a:t>‹#›</a:t>
            </a:fld>
            <a:endParaRPr lang="en-IN"/>
          </a:p>
        </p:txBody>
      </p:sp>
    </p:spTree>
    <p:extLst>
      <p:ext uri="{BB962C8B-B14F-4D97-AF65-F5344CB8AC3E}">
        <p14:creationId xmlns:p14="http://schemas.microsoft.com/office/powerpoint/2010/main" val="374798174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5"/>
          </p:nvPr>
        </p:nvSpPr>
        <p:spPr/>
        <p:txBody>
          <a:bodyPr/>
          <a:lstStyle/>
          <a:p>
            <a:fld id="{89BE2ABD-0CF0-4E54-BA22-551E316B696D}" type="slidenum">
              <a:rPr lang="en-IN" smtClean="0"/>
              <a:t>7</a:t>
            </a:fld>
            <a:endParaRPr lang="en-IN"/>
          </a:p>
        </p:txBody>
      </p:sp>
    </p:spTree>
    <p:extLst>
      <p:ext uri="{BB962C8B-B14F-4D97-AF65-F5344CB8AC3E}">
        <p14:creationId xmlns:p14="http://schemas.microsoft.com/office/powerpoint/2010/main" val="49143172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8" name="Rectangle 7">
            <a:extLst>
              <a:ext uri="{FF2B5EF4-FFF2-40B4-BE49-F238E27FC236}">
                <a16:creationId xmlns:a16="http://schemas.microsoft.com/office/drawing/2014/main" id="{6107C845-A61E-00BE-81EF-4B9F6B741BE6}"/>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2A597FC3-C80E-E545-A69C-821E59412BA3}" type="slidenum">
              <a:rPr lang="en-US" altLang="en-US">
                <a:latin typeface="Times New Roman" panose="02020603050405020304" pitchFamily="18" charset="0"/>
              </a:rPr>
              <a:pPr/>
              <a:t>13</a:t>
            </a:fld>
            <a:endParaRPr lang="en-US" altLang="en-US">
              <a:latin typeface="Times New Roman" panose="02020603050405020304" pitchFamily="18" charset="0"/>
            </a:endParaRPr>
          </a:p>
        </p:txBody>
      </p:sp>
      <p:sp>
        <p:nvSpPr>
          <p:cNvPr id="126979" name="Rectangle 2">
            <a:extLst>
              <a:ext uri="{FF2B5EF4-FFF2-40B4-BE49-F238E27FC236}">
                <a16:creationId xmlns:a16="http://schemas.microsoft.com/office/drawing/2014/main" id="{228C039E-9808-67D6-3627-31AB598DAD35}"/>
              </a:ext>
            </a:extLst>
          </p:cNvPr>
          <p:cNvSpPr>
            <a:spLocks noGrp="1" noRot="1" noChangeAspect="1" noChangeArrowheads="1" noTextEdit="1"/>
          </p:cNvSpPr>
          <p:nvPr>
            <p:ph type="sldImg"/>
          </p:nvPr>
        </p:nvSpPr>
        <p:spPr>
          <a:xfrm>
            <a:off x="93663" y="746125"/>
            <a:ext cx="6623050" cy="3725863"/>
          </a:xfrm>
          <a:ln/>
        </p:spPr>
      </p:sp>
      <p:sp>
        <p:nvSpPr>
          <p:cNvPr id="453635" name="Rectangle 3">
            <a:extLst>
              <a:ext uri="{FF2B5EF4-FFF2-40B4-BE49-F238E27FC236}">
                <a16:creationId xmlns:a16="http://schemas.microsoft.com/office/drawing/2014/main" id="{2C00EAC8-DDBF-3FD0-5B4C-EB925ACB6B3F}"/>
              </a:ext>
            </a:extLst>
          </p:cNvPr>
          <p:cNvSpPr>
            <a:spLocks noGrp="1" noChangeArrowheads="1"/>
          </p:cNvSpPr>
          <p:nvPr>
            <p:ph type="body" idx="1"/>
          </p:nvPr>
        </p:nvSpPr>
        <p:spPr/>
        <p:txBody>
          <a:bodyPr>
            <a:normAutofit fontScale="85000" lnSpcReduction="20000"/>
          </a:bodyPr>
          <a:lstStyle/>
          <a:p>
            <a:pPr eaLnBrk="1" fontAlgn="auto" hangingPunct="1">
              <a:spcBef>
                <a:spcPts val="0"/>
              </a:spcBef>
              <a:spcAft>
                <a:spcPts val="0"/>
              </a:spcAft>
              <a:defRPr/>
            </a:pPr>
            <a:r>
              <a:rPr lang="en-US" dirty="0"/>
              <a:t>QUANTIFICATION CONCEPTS</a:t>
            </a:r>
          </a:p>
          <a:p>
            <a:pPr eaLnBrk="1" fontAlgn="auto" hangingPunct="1">
              <a:spcBef>
                <a:spcPts val="0"/>
              </a:spcBef>
              <a:spcAft>
                <a:spcPts val="0"/>
              </a:spcAft>
              <a:defRPr/>
            </a:pPr>
            <a:r>
              <a:rPr lang="en-US" b="1" dirty="0"/>
              <a:t>More than you may think, if starting from considering the needs for existing patients</a:t>
            </a:r>
          </a:p>
          <a:p>
            <a:pPr eaLnBrk="1" fontAlgn="auto" hangingPunct="1">
              <a:spcBef>
                <a:spcPts val="0"/>
              </a:spcBef>
              <a:spcAft>
                <a:spcPts val="0"/>
              </a:spcAft>
              <a:defRPr/>
            </a:pPr>
            <a:r>
              <a:rPr lang="en-US" dirty="0"/>
              <a:t>Total consumption in a period</a:t>
            </a:r>
          </a:p>
          <a:p>
            <a:pPr lvl="1" eaLnBrk="1" fontAlgn="auto" hangingPunct="1">
              <a:spcBef>
                <a:spcPts val="0"/>
              </a:spcBef>
              <a:spcAft>
                <a:spcPts val="0"/>
              </a:spcAft>
              <a:defRPr/>
            </a:pPr>
            <a:r>
              <a:rPr lang="en-US" dirty="0"/>
              <a:t>A measure of how much has been used during a specific period</a:t>
            </a:r>
          </a:p>
          <a:p>
            <a:pPr eaLnBrk="1" fontAlgn="auto" hangingPunct="1">
              <a:spcBef>
                <a:spcPts val="0"/>
              </a:spcBef>
              <a:spcAft>
                <a:spcPts val="0"/>
              </a:spcAft>
              <a:defRPr/>
            </a:pPr>
            <a:r>
              <a:rPr lang="en-US" dirty="0"/>
              <a:t>Average monthly consumption</a:t>
            </a:r>
          </a:p>
          <a:p>
            <a:pPr lvl="1" eaLnBrk="1" fontAlgn="auto" hangingPunct="1">
              <a:spcBef>
                <a:spcPts val="0"/>
              </a:spcBef>
              <a:spcAft>
                <a:spcPts val="0"/>
              </a:spcAft>
              <a:defRPr/>
            </a:pPr>
            <a:r>
              <a:rPr lang="en-US" dirty="0"/>
              <a:t>A measure of how much is used in an average month</a:t>
            </a:r>
          </a:p>
          <a:p>
            <a:pPr eaLnBrk="1" fontAlgn="auto" hangingPunct="1">
              <a:spcBef>
                <a:spcPts val="0"/>
              </a:spcBef>
              <a:spcAft>
                <a:spcPts val="0"/>
              </a:spcAft>
              <a:defRPr/>
            </a:pPr>
            <a:r>
              <a:rPr lang="en-US" dirty="0"/>
              <a:t>Adjusted monthly consumption</a:t>
            </a:r>
          </a:p>
          <a:p>
            <a:pPr lvl="1" eaLnBrk="1" fontAlgn="auto" hangingPunct="1">
              <a:spcBef>
                <a:spcPts val="0"/>
              </a:spcBef>
              <a:spcAft>
                <a:spcPts val="0"/>
              </a:spcAft>
              <a:defRPr/>
            </a:pPr>
            <a:r>
              <a:rPr lang="en-US" dirty="0"/>
              <a:t>An adjustment that accounts for any time that the item is unavailable</a:t>
            </a:r>
          </a:p>
          <a:p>
            <a:pPr eaLnBrk="1" fontAlgn="auto" hangingPunct="1">
              <a:spcBef>
                <a:spcPts val="0"/>
              </a:spcBef>
              <a:spcAft>
                <a:spcPts val="0"/>
              </a:spcAft>
              <a:defRPr/>
            </a:pPr>
            <a:endParaRPr lang="en-US" dirty="0"/>
          </a:p>
          <a:p>
            <a:pPr eaLnBrk="1" fontAlgn="auto" hangingPunct="1">
              <a:spcBef>
                <a:spcPts val="0"/>
              </a:spcBef>
              <a:spcAft>
                <a:spcPts val="0"/>
              </a:spcAft>
              <a:defRPr/>
            </a:pPr>
            <a:r>
              <a:rPr lang="en-US" dirty="0"/>
              <a:t>Filling the supply pipeline</a:t>
            </a:r>
          </a:p>
          <a:p>
            <a:pPr lvl="1" eaLnBrk="1" fontAlgn="auto" hangingPunct="1">
              <a:spcBef>
                <a:spcPts val="0"/>
              </a:spcBef>
              <a:spcAft>
                <a:spcPts val="0"/>
              </a:spcAft>
              <a:defRPr/>
            </a:pPr>
            <a:r>
              <a:rPr lang="en-US" sz="1300" dirty="0"/>
              <a:t>Refers to stock levels within the supply system and the number of supply points at each level that must be filled</a:t>
            </a:r>
          </a:p>
          <a:p>
            <a:pPr eaLnBrk="1" fontAlgn="auto" hangingPunct="1">
              <a:spcBef>
                <a:spcPts val="0"/>
              </a:spcBef>
              <a:spcAft>
                <a:spcPts val="0"/>
              </a:spcAft>
              <a:defRPr/>
            </a:pPr>
            <a:r>
              <a:rPr lang="en-US" dirty="0"/>
              <a:t>Lead time</a:t>
            </a:r>
          </a:p>
          <a:p>
            <a:pPr lvl="1" eaLnBrk="1" fontAlgn="auto" hangingPunct="1">
              <a:spcBef>
                <a:spcPts val="0"/>
              </a:spcBef>
              <a:spcAft>
                <a:spcPts val="0"/>
              </a:spcAft>
              <a:defRPr/>
            </a:pPr>
            <a:r>
              <a:rPr lang="en-US" sz="1300" dirty="0"/>
              <a:t>The time between when the drugs are ordered and when they are available to the patient</a:t>
            </a:r>
          </a:p>
          <a:p>
            <a:pPr eaLnBrk="1" fontAlgn="auto" hangingPunct="1">
              <a:spcBef>
                <a:spcPts val="0"/>
              </a:spcBef>
              <a:spcAft>
                <a:spcPts val="0"/>
              </a:spcAft>
              <a:defRPr/>
            </a:pPr>
            <a:r>
              <a:rPr lang="en-US" dirty="0"/>
              <a:t>Stock on order</a:t>
            </a:r>
          </a:p>
          <a:p>
            <a:pPr lvl="1" eaLnBrk="1" fontAlgn="auto" hangingPunct="1">
              <a:spcBef>
                <a:spcPts val="0"/>
              </a:spcBef>
              <a:spcAft>
                <a:spcPts val="0"/>
              </a:spcAft>
              <a:defRPr/>
            </a:pPr>
            <a:r>
              <a:rPr lang="en-US" sz="1300" dirty="0"/>
              <a:t>Any stocks that are on order and have not arrived yet must be taken into consideration when calculating needs</a:t>
            </a:r>
          </a:p>
          <a:p>
            <a:pPr eaLnBrk="1" fontAlgn="auto" hangingPunct="1">
              <a:spcBef>
                <a:spcPts val="0"/>
              </a:spcBef>
              <a:spcAft>
                <a:spcPts val="0"/>
              </a:spcAft>
              <a:defRPr/>
            </a:pPr>
            <a:r>
              <a:rPr lang="en-US" dirty="0"/>
              <a:t>Safety stock</a:t>
            </a:r>
          </a:p>
          <a:p>
            <a:pPr lvl="1" eaLnBrk="1" fontAlgn="auto" hangingPunct="1">
              <a:spcBef>
                <a:spcPts val="0"/>
              </a:spcBef>
              <a:spcAft>
                <a:spcPts val="0"/>
              </a:spcAft>
              <a:defRPr/>
            </a:pPr>
            <a:r>
              <a:rPr lang="en-US" sz="1300" dirty="0"/>
              <a:t>An amount of stock that is kept in reserve to allow for an item being unavailable from the supplier or having a sudden increase in demand</a:t>
            </a:r>
          </a:p>
          <a:p>
            <a:pPr eaLnBrk="1" fontAlgn="auto" hangingPunct="1">
              <a:spcBef>
                <a:spcPts val="0"/>
              </a:spcBef>
              <a:spcAft>
                <a:spcPts val="0"/>
              </a:spcAft>
              <a:defRPr/>
            </a:pPr>
            <a:r>
              <a:rPr lang="en-US" dirty="0"/>
              <a:t>Adjusting for losses and program growth</a:t>
            </a:r>
          </a:p>
          <a:p>
            <a:pPr lvl="1" eaLnBrk="1" fontAlgn="auto" hangingPunct="1">
              <a:spcBef>
                <a:spcPts val="0"/>
              </a:spcBef>
              <a:spcAft>
                <a:spcPts val="0"/>
              </a:spcAft>
              <a:defRPr/>
            </a:pPr>
            <a:r>
              <a:rPr lang="en-US" sz="1300" dirty="0"/>
              <a:t>Some items will be lost due to damage, spoilage, expiration, and theft. If losses are not considered in quantification and procurement, stock-outs are likely.</a:t>
            </a:r>
          </a:p>
          <a:p>
            <a:pPr eaLnBrk="1" fontAlgn="auto" hangingPunct="1">
              <a:spcBef>
                <a:spcPts val="0"/>
              </a:spcBef>
              <a:spcAft>
                <a:spcPts val="0"/>
              </a:spcAft>
              <a:defRPr/>
            </a:pPr>
            <a:r>
              <a:rPr lang="en-US" dirty="0"/>
              <a:t>Number of months’ stock on hand</a:t>
            </a:r>
          </a:p>
          <a:p>
            <a:pPr lvl="1" eaLnBrk="1" fontAlgn="auto" hangingPunct="1">
              <a:spcBef>
                <a:spcPts val="0"/>
              </a:spcBef>
              <a:spcAft>
                <a:spcPts val="0"/>
              </a:spcAft>
              <a:defRPr/>
            </a:pPr>
            <a:r>
              <a:rPr lang="en-US" dirty="0"/>
              <a:t>The number of months’ stock on hand gives an indication of whether an item is overstocked. If the number of months of stock is greater than three months’ stock for district stores or greater than two months’ stock for a health center, the item is overstocked.</a:t>
            </a:r>
          </a:p>
          <a:p>
            <a:pPr lvl="1" eaLnBrk="1" fontAlgn="auto" hangingPunct="1">
              <a:spcBef>
                <a:spcPts val="0"/>
              </a:spcBef>
              <a:spcAft>
                <a:spcPts val="0"/>
              </a:spcAft>
              <a:defRPr/>
            </a:pPr>
            <a:r>
              <a:rPr lang="en-US" dirty="0"/>
              <a:t>The number of months of stock on hand is calculated by dividing the months of stock on hand by average monthly consumption.</a:t>
            </a:r>
          </a:p>
          <a:p>
            <a:pPr lvl="1" eaLnBrk="1" fontAlgn="auto" hangingPunct="1">
              <a:spcBef>
                <a:spcPts val="0"/>
              </a:spcBef>
              <a:spcAft>
                <a:spcPts val="0"/>
              </a:spcAft>
              <a:defRPr/>
            </a:pPr>
            <a:endParaRPr lang="en-US" sz="1300" dirty="0"/>
          </a:p>
          <a:p>
            <a:pPr lvl="1" eaLnBrk="1" fontAlgn="auto" hangingPunct="1">
              <a:spcBef>
                <a:spcPts val="0"/>
              </a:spcBef>
              <a:spcAft>
                <a:spcPts val="0"/>
              </a:spcAft>
              <a:defRPr/>
            </a:pPr>
            <a:endParaRPr lang="en-US" sz="1300" dirty="0"/>
          </a:p>
          <a:p>
            <a:pPr lvl="1" eaLnBrk="1" fontAlgn="auto" hangingPunct="1">
              <a:spcBef>
                <a:spcPts val="0"/>
              </a:spcBef>
              <a:spcAft>
                <a:spcPts val="0"/>
              </a:spcAft>
              <a:defRPr/>
            </a:pPr>
            <a:endParaRPr lang="en-US" sz="1300" dirty="0"/>
          </a:p>
          <a:p>
            <a:pPr eaLnBrk="1" fontAlgn="auto" hangingPunct="1">
              <a:spcBef>
                <a:spcPts val="0"/>
              </a:spcBef>
              <a:spcAft>
                <a:spcPts val="0"/>
              </a:spcAft>
              <a:defRPr/>
            </a:pPr>
            <a:endParaRPr lang="fr-FR"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59EC10B-2466-3A5C-221F-726B1CC041BA}"/>
            </a:ext>
          </a:extLst>
        </p:cNvPr>
        <p:cNvGrpSpPr/>
        <p:nvPr/>
      </p:nvGrpSpPr>
      <p:grpSpPr>
        <a:xfrm>
          <a:off x="0" y="0"/>
          <a:ext cx="0" cy="0"/>
          <a:chOff x="0" y="0"/>
          <a:chExt cx="0" cy="0"/>
        </a:xfrm>
      </p:grpSpPr>
      <p:sp>
        <p:nvSpPr>
          <p:cNvPr id="126978" name="Rectangle 7">
            <a:extLst>
              <a:ext uri="{FF2B5EF4-FFF2-40B4-BE49-F238E27FC236}">
                <a16:creationId xmlns:a16="http://schemas.microsoft.com/office/drawing/2014/main" id="{A5CE9DFC-1A20-DF65-D3FE-5528033A3C64}"/>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2A597FC3-C80E-E545-A69C-821E59412BA3}" type="slidenum">
              <a:rPr lang="en-US" altLang="en-US">
                <a:latin typeface="Times New Roman" panose="02020603050405020304" pitchFamily="18" charset="0"/>
              </a:rPr>
              <a:pPr/>
              <a:t>14</a:t>
            </a:fld>
            <a:endParaRPr lang="en-US" altLang="en-US">
              <a:latin typeface="Times New Roman" panose="02020603050405020304" pitchFamily="18" charset="0"/>
            </a:endParaRPr>
          </a:p>
        </p:txBody>
      </p:sp>
      <p:sp>
        <p:nvSpPr>
          <p:cNvPr id="126979" name="Rectangle 2">
            <a:extLst>
              <a:ext uri="{FF2B5EF4-FFF2-40B4-BE49-F238E27FC236}">
                <a16:creationId xmlns:a16="http://schemas.microsoft.com/office/drawing/2014/main" id="{6354C0B6-9CA5-EE2D-2ABE-31CAA36A435D}"/>
              </a:ext>
            </a:extLst>
          </p:cNvPr>
          <p:cNvSpPr>
            <a:spLocks noGrp="1" noRot="1" noChangeAspect="1" noChangeArrowheads="1" noTextEdit="1"/>
          </p:cNvSpPr>
          <p:nvPr>
            <p:ph type="sldImg"/>
          </p:nvPr>
        </p:nvSpPr>
        <p:spPr>
          <a:xfrm>
            <a:off x="93663" y="746125"/>
            <a:ext cx="6623050" cy="3725863"/>
          </a:xfrm>
          <a:ln/>
        </p:spPr>
      </p:sp>
      <p:sp>
        <p:nvSpPr>
          <p:cNvPr id="453635" name="Rectangle 3">
            <a:extLst>
              <a:ext uri="{FF2B5EF4-FFF2-40B4-BE49-F238E27FC236}">
                <a16:creationId xmlns:a16="http://schemas.microsoft.com/office/drawing/2014/main" id="{E63B82CB-1361-EA48-8C3F-A0FEF35EAD72}"/>
              </a:ext>
            </a:extLst>
          </p:cNvPr>
          <p:cNvSpPr>
            <a:spLocks noGrp="1" noChangeArrowheads="1"/>
          </p:cNvSpPr>
          <p:nvPr>
            <p:ph type="body" idx="1"/>
          </p:nvPr>
        </p:nvSpPr>
        <p:spPr/>
        <p:txBody>
          <a:bodyPr>
            <a:normAutofit fontScale="85000" lnSpcReduction="20000"/>
          </a:bodyPr>
          <a:lstStyle/>
          <a:p>
            <a:pPr eaLnBrk="1" fontAlgn="auto" hangingPunct="1">
              <a:spcBef>
                <a:spcPts val="0"/>
              </a:spcBef>
              <a:spcAft>
                <a:spcPts val="0"/>
              </a:spcAft>
              <a:defRPr/>
            </a:pPr>
            <a:r>
              <a:rPr lang="en-US" dirty="0"/>
              <a:t>QUANTIFICATION CONCEPTS</a:t>
            </a:r>
          </a:p>
          <a:p>
            <a:pPr eaLnBrk="1" fontAlgn="auto" hangingPunct="1">
              <a:spcBef>
                <a:spcPts val="0"/>
              </a:spcBef>
              <a:spcAft>
                <a:spcPts val="0"/>
              </a:spcAft>
              <a:defRPr/>
            </a:pPr>
            <a:r>
              <a:rPr lang="en-US" b="1" dirty="0"/>
              <a:t>More than you may think, if starting from considering the needs for existing patients</a:t>
            </a:r>
          </a:p>
          <a:p>
            <a:pPr eaLnBrk="1" fontAlgn="auto" hangingPunct="1">
              <a:spcBef>
                <a:spcPts val="0"/>
              </a:spcBef>
              <a:spcAft>
                <a:spcPts val="0"/>
              </a:spcAft>
              <a:defRPr/>
            </a:pPr>
            <a:r>
              <a:rPr lang="en-US" dirty="0"/>
              <a:t>Total consumption in a period</a:t>
            </a:r>
          </a:p>
          <a:p>
            <a:pPr lvl="1" eaLnBrk="1" fontAlgn="auto" hangingPunct="1">
              <a:spcBef>
                <a:spcPts val="0"/>
              </a:spcBef>
              <a:spcAft>
                <a:spcPts val="0"/>
              </a:spcAft>
              <a:defRPr/>
            </a:pPr>
            <a:r>
              <a:rPr lang="en-US" dirty="0"/>
              <a:t>A measure of how much has been used during a specific period</a:t>
            </a:r>
          </a:p>
          <a:p>
            <a:pPr eaLnBrk="1" fontAlgn="auto" hangingPunct="1">
              <a:spcBef>
                <a:spcPts val="0"/>
              </a:spcBef>
              <a:spcAft>
                <a:spcPts val="0"/>
              </a:spcAft>
              <a:defRPr/>
            </a:pPr>
            <a:r>
              <a:rPr lang="en-US" dirty="0"/>
              <a:t>Average monthly consumption</a:t>
            </a:r>
          </a:p>
          <a:p>
            <a:pPr lvl="1" eaLnBrk="1" fontAlgn="auto" hangingPunct="1">
              <a:spcBef>
                <a:spcPts val="0"/>
              </a:spcBef>
              <a:spcAft>
                <a:spcPts val="0"/>
              </a:spcAft>
              <a:defRPr/>
            </a:pPr>
            <a:r>
              <a:rPr lang="en-US" dirty="0"/>
              <a:t>A measure of how much is used in an average month</a:t>
            </a:r>
          </a:p>
          <a:p>
            <a:pPr eaLnBrk="1" fontAlgn="auto" hangingPunct="1">
              <a:spcBef>
                <a:spcPts val="0"/>
              </a:spcBef>
              <a:spcAft>
                <a:spcPts val="0"/>
              </a:spcAft>
              <a:defRPr/>
            </a:pPr>
            <a:r>
              <a:rPr lang="en-US" dirty="0"/>
              <a:t>Adjusted monthly consumption</a:t>
            </a:r>
          </a:p>
          <a:p>
            <a:pPr lvl="1" eaLnBrk="1" fontAlgn="auto" hangingPunct="1">
              <a:spcBef>
                <a:spcPts val="0"/>
              </a:spcBef>
              <a:spcAft>
                <a:spcPts val="0"/>
              </a:spcAft>
              <a:defRPr/>
            </a:pPr>
            <a:r>
              <a:rPr lang="en-US" dirty="0"/>
              <a:t>An adjustment that accounts for any time that the item is unavailable</a:t>
            </a:r>
          </a:p>
          <a:p>
            <a:pPr eaLnBrk="1" fontAlgn="auto" hangingPunct="1">
              <a:spcBef>
                <a:spcPts val="0"/>
              </a:spcBef>
              <a:spcAft>
                <a:spcPts val="0"/>
              </a:spcAft>
              <a:defRPr/>
            </a:pPr>
            <a:endParaRPr lang="en-US" dirty="0"/>
          </a:p>
          <a:p>
            <a:pPr eaLnBrk="1" fontAlgn="auto" hangingPunct="1">
              <a:spcBef>
                <a:spcPts val="0"/>
              </a:spcBef>
              <a:spcAft>
                <a:spcPts val="0"/>
              </a:spcAft>
              <a:defRPr/>
            </a:pPr>
            <a:r>
              <a:rPr lang="en-US" dirty="0"/>
              <a:t>Filling the supply pipeline</a:t>
            </a:r>
          </a:p>
          <a:p>
            <a:pPr lvl="1" eaLnBrk="1" fontAlgn="auto" hangingPunct="1">
              <a:spcBef>
                <a:spcPts val="0"/>
              </a:spcBef>
              <a:spcAft>
                <a:spcPts val="0"/>
              </a:spcAft>
              <a:defRPr/>
            </a:pPr>
            <a:r>
              <a:rPr lang="en-US" sz="1300" dirty="0"/>
              <a:t>Refers to stock levels within the supply system and the number of supply points at each level that must be filled</a:t>
            </a:r>
          </a:p>
          <a:p>
            <a:pPr eaLnBrk="1" fontAlgn="auto" hangingPunct="1">
              <a:spcBef>
                <a:spcPts val="0"/>
              </a:spcBef>
              <a:spcAft>
                <a:spcPts val="0"/>
              </a:spcAft>
              <a:defRPr/>
            </a:pPr>
            <a:r>
              <a:rPr lang="en-US" dirty="0"/>
              <a:t>Lead time</a:t>
            </a:r>
          </a:p>
          <a:p>
            <a:pPr lvl="1" eaLnBrk="1" fontAlgn="auto" hangingPunct="1">
              <a:spcBef>
                <a:spcPts val="0"/>
              </a:spcBef>
              <a:spcAft>
                <a:spcPts val="0"/>
              </a:spcAft>
              <a:defRPr/>
            </a:pPr>
            <a:r>
              <a:rPr lang="en-US" sz="1300" dirty="0"/>
              <a:t>The time between when the drugs are ordered and when they are available to the patient</a:t>
            </a:r>
          </a:p>
          <a:p>
            <a:pPr eaLnBrk="1" fontAlgn="auto" hangingPunct="1">
              <a:spcBef>
                <a:spcPts val="0"/>
              </a:spcBef>
              <a:spcAft>
                <a:spcPts val="0"/>
              </a:spcAft>
              <a:defRPr/>
            </a:pPr>
            <a:r>
              <a:rPr lang="en-US" dirty="0"/>
              <a:t>Stock on order</a:t>
            </a:r>
          </a:p>
          <a:p>
            <a:pPr lvl="1" eaLnBrk="1" fontAlgn="auto" hangingPunct="1">
              <a:spcBef>
                <a:spcPts val="0"/>
              </a:spcBef>
              <a:spcAft>
                <a:spcPts val="0"/>
              </a:spcAft>
              <a:defRPr/>
            </a:pPr>
            <a:r>
              <a:rPr lang="en-US" sz="1300" dirty="0"/>
              <a:t>Any stocks that are on order and have not arrived yet must be taken into consideration when calculating needs</a:t>
            </a:r>
          </a:p>
          <a:p>
            <a:pPr eaLnBrk="1" fontAlgn="auto" hangingPunct="1">
              <a:spcBef>
                <a:spcPts val="0"/>
              </a:spcBef>
              <a:spcAft>
                <a:spcPts val="0"/>
              </a:spcAft>
              <a:defRPr/>
            </a:pPr>
            <a:r>
              <a:rPr lang="en-US" dirty="0"/>
              <a:t>Safety stock</a:t>
            </a:r>
          </a:p>
          <a:p>
            <a:pPr lvl="1" eaLnBrk="1" fontAlgn="auto" hangingPunct="1">
              <a:spcBef>
                <a:spcPts val="0"/>
              </a:spcBef>
              <a:spcAft>
                <a:spcPts val="0"/>
              </a:spcAft>
              <a:defRPr/>
            </a:pPr>
            <a:r>
              <a:rPr lang="en-US" sz="1300" dirty="0"/>
              <a:t>An amount of stock that is kept in reserve to allow for an item being unavailable from the supplier or having a sudden increase in demand</a:t>
            </a:r>
          </a:p>
          <a:p>
            <a:pPr eaLnBrk="1" fontAlgn="auto" hangingPunct="1">
              <a:spcBef>
                <a:spcPts val="0"/>
              </a:spcBef>
              <a:spcAft>
                <a:spcPts val="0"/>
              </a:spcAft>
              <a:defRPr/>
            </a:pPr>
            <a:r>
              <a:rPr lang="en-US" dirty="0"/>
              <a:t>Adjusting for losses and program growth</a:t>
            </a:r>
          </a:p>
          <a:p>
            <a:pPr lvl="1" eaLnBrk="1" fontAlgn="auto" hangingPunct="1">
              <a:spcBef>
                <a:spcPts val="0"/>
              </a:spcBef>
              <a:spcAft>
                <a:spcPts val="0"/>
              </a:spcAft>
              <a:defRPr/>
            </a:pPr>
            <a:r>
              <a:rPr lang="en-US" sz="1300" dirty="0"/>
              <a:t>Some items will be lost due to damage, spoilage, expiration, and theft. If losses are not considered in quantification and procurement, stock-outs are likely.</a:t>
            </a:r>
          </a:p>
          <a:p>
            <a:pPr eaLnBrk="1" fontAlgn="auto" hangingPunct="1">
              <a:spcBef>
                <a:spcPts val="0"/>
              </a:spcBef>
              <a:spcAft>
                <a:spcPts val="0"/>
              </a:spcAft>
              <a:defRPr/>
            </a:pPr>
            <a:r>
              <a:rPr lang="en-US" dirty="0"/>
              <a:t>Number of months’ stock on hand</a:t>
            </a:r>
          </a:p>
          <a:p>
            <a:pPr lvl="1" eaLnBrk="1" fontAlgn="auto" hangingPunct="1">
              <a:spcBef>
                <a:spcPts val="0"/>
              </a:spcBef>
              <a:spcAft>
                <a:spcPts val="0"/>
              </a:spcAft>
              <a:defRPr/>
            </a:pPr>
            <a:r>
              <a:rPr lang="en-US" dirty="0"/>
              <a:t>The number of months’ stock on hand gives an indication of whether an item is overstocked. If the number of months of stock is greater than three months’ stock for district stores or greater than two months’ stock for a health center, the item is overstocked.</a:t>
            </a:r>
          </a:p>
          <a:p>
            <a:pPr lvl="1" eaLnBrk="1" fontAlgn="auto" hangingPunct="1">
              <a:spcBef>
                <a:spcPts val="0"/>
              </a:spcBef>
              <a:spcAft>
                <a:spcPts val="0"/>
              </a:spcAft>
              <a:defRPr/>
            </a:pPr>
            <a:r>
              <a:rPr lang="en-US" dirty="0"/>
              <a:t>The number of months of stock on hand is calculated by dividing the months of stock on hand by average monthly consumption.</a:t>
            </a:r>
          </a:p>
          <a:p>
            <a:pPr lvl="1" eaLnBrk="1" fontAlgn="auto" hangingPunct="1">
              <a:spcBef>
                <a:spcPts val="0"/>
              </a:spcBef>
              <a:spcAft>
                <a:spcPts val="0"/>
              </a:spcAft>
              <a:defRPr/>
            </a:pPr>
            <a:endParaRPr lang="en-US" sz="1300" dirty="0"/>
          </a:p>
          <a:p>
            <a:pPr lvl="1" eaLnBrk="1" fontAlgn="auto" hangingPunct="1">
              <a:spcBef>
                <a:spcPts val="0"/>
              </a:spcBef>
              <a:spcAft>
                <a:spcPts val="0"/>
              </a:spcAft>
              <a:defRPr/>
            </a:pPr>
            <a:endParaRPr lang="en-US" sz="1300" dirty="0"/>
          </a:p>
          <a:p>
            <a:pPr lvl="1" eaLnBrk="1" fontAlgn="auto" hangingPunct="1">
              <a:spcBef>
                <a:spcPts val="0"/>
              </a:spcBef>
              <a:spcAft>
                <a:spcPts val="0"/>
              </a:spcAft>
              <a:defRPr/>
            </a:pPr>
            <a:endParaRPr lang="en-US" sz="1300" dirty="0"/>
          </a:p>
          <a:p>
            <a:pPr eaLnBrk="1" fontAlgn="auto" hangingPunct="1">
              <a:spcBef>
                <a:spcPts val="0"/>
              </a:spcBef>
              <a:spcAft>
                <a:spcPts val="0"/>
              </a:spcAft>
              <a:defRPr/>
            </a:pPr>
            <a:endParaRPr lang="fr-FR" dirty="0"/>
          </a:p>
        </p:txBody>
      </p:sp>
    </p:spTree>
    <p:extLst>
      <p:ext uri="{BB962C8B-B14F-4D97-AF65-F5344CB8AC3E}">
        <p14:creationId xmlns:p14="http://schemas.microsoft.com/office/powerpoint/2010/main" val="196435789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EE2052-1CEB-8406-74FF-DB72F4CF0631}"/>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IN"/>
          </a:p>
        </p:txBody>
      </p:sp>
      <p:sp>
        <p:nvSpPr>
          <p:cNvPr id="3" name="Subtitle 2">
            <a:extLst>
              <a:ext uri="{FF2B5EF4-FFF2-40B4-BE49-F238E27FC236}">
                <a16:creationId xmlns:a16="http://schemas.microsoft.com/office/drawing/2014/main" id="{C5DF9F46-A438-A449-04B1-F4519F803832}"/>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IN"/>
          </a:p>
        </p:txBody>
      </p:sp>
      <p:sp>
        <p:nvSpPr>
          <p:cNvPr id="4" name="Date Placeholder 3">
            <a:extLst>
              <a:ext uri="{FF2B5EF4-FFF2-40B4-BE49-F238E27FC236}">
                <a16:creationId xmlns:a16="http://schemas.microsoft.com/office/drawing/2014/main" id="{22EFB4F0-3244-0661-C356-0A6C9A40F373}"/>
              </a:ext>
            </a:extLst>
          </p:cNvPr>
          <p:cNvSpPr>
            <a:spLocks noGrp="1"/>
          </p:cNvSpPr>
          <p:nvPr>
            <p:ph type="dt" sz="half" idx="10"/>
          </p:nvPr>
        </p:nvSpPr>
        <p:spPr/>
        <p:txBody>
          <a:bodyPr/>
          <a:lstStyle/>
          <a:p>
            <a:fld id="{A49319E4-8202-419C-B878-A1DAC3AB1FE9}" type="datetimeFigureOut">
              <a:rPr lang="en-IN" smtClean="0"/>
              <a:t>25-09-2025</a:t>
            </a:fld>
            <a:endParaRPr lang="en-IN"/>
          </a:p>
        </p:txBody>
      </p:sp>
      <p:sp>
        <p:nvSpPr>
          <p:cNvPr id="5" name="Footer Placeholder 4">
            <a:extLst>
              <a:ext uri="{FF2B5EF4-FFF2-40B4-BE49-F238E27FC236}">
                <a16:creationId xmlns:a16="http://schemas.microsoft.com/office/drawing/2014/main" id="{A04CFB0D-5A89-C263-1C0E-2777710FB95B}"/>
              </a:ext>
            </a:extLst>
          </p:cNvPr>
          <p:cNvSpPr>
            <a:spLocks noGrp="1"/>
          </p:cNvSpPr>
          <p:nvPr>
            <p:ph type="ftr" sz="quarter" idx="11"/>
          </p:nvPr>
        </p:nvSpPr>
        <p:spPr/>
        <p:txBody>
          <a:bodyPr/>
          <a:lstStyle/>
          <a:p>
            <a:endParaRPr lang="en-IN"/>
          </a:p>
        </p:txBody>
      </p:sp>
      <p:sp>
        <p:nvSpPr>
          <p:cNvPr id="6" name="Slide Number Placeholder 5">
            <a:extLst>
              <a:ext uri="{FF2B5EF4-FFF2-40B4-BE49-F238E27FC236}">
                <a16:creationId xmlns:a16="http://schemas.microsoft.com/office/drawing/2014/main" id="{741C36CD-4959-5A53-6C3F-C2190975F22D}"/>
              </a:ext>
            </a:extLst>
          </p:cNvPr>
          <p:cNvSpPr>
            <a:spLocks noGrp="1"/>
          </p:cNvSpPr>
          <p:nvPr>
            <p:ph type="sldNum" sz="quarter" idx="12"/>
          </p:nvPr>
        </p:nvSpPr>
        <p:spPr/>
        <p:txBody>
          <a:bodyPr/>
          <a:lstStyle/>
          <a:p>
            <a:fld id="{C275CE97-E961-47EC-9283-1C72CF619F2A}" type="slidenum">
              <a:rPr lang="en-IN" smtClean="0"/>
              <a:t>‹#›</a:t>
            </a:fld>
            <a:endParaRPr lang="en-IN"/>
          </a:p>
        </p:txBody>
      </p:sp>
    </p:spTree>
    <p:extLst>
      <p:ext uri="{BB962C8B-B14F-4D97-AF65-F5344CB8AC3E}">
        <p14:creationId xmlns:p14="http://schemas.microsoft.com/office/powerpoint/2010/main" val="329683984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78D8DA-E67D-5055-5FE7-C5C3DDAE09EE}"/>
              </a:ext>
            </a:extLst>
          </p:cNvPr>
          <p:cNvSpPr>
            <a:spLocks noGrp="1"/>
          </p:cNvSpPr>
          <p:nvPr>
            <p:ph type="title"/>
          </p:nvPr>
        </p:nvSpPr>
        <p:spPr/>
        <p:txBody>
          <a:bodyPr/>
          <a:lstStyle/>
          <a:p>
            <a:r>
              <a:rPr lang="en-US"/>
              <a:t>Click to edit Master title style</a:t>
            </a:r>
            <a:endParaRPr lang="en-IN"/>
          </a:p>
        </p:txBody>
      </p:sp>
      <p:sp>
        <p:nvSpPr>
          <p:cNvPr id="3" name="Vertical Text Placeholder 2">
            <a:extLst>
              <a:ext uri="{FF2B5EF4-FFF2-40B4-BE49-F238E27FC236}">
                <a16:creationId xmlns:a16="http://schemas.microsoft.com/office/drawing/2014/main" id="{C9286F98-9191-DE95-4E31-49DCF0A36D65}"/>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id="{C1D51B39-8E00-92F0-1728-BC9BD956D9F5}"/>
              </a:ext>
            </a:extLst>
          </p:cNvPr>
          <p:cNvSpPr>
            <a:spLocks noGrp="1"/>
          </p:cNvSpPr>
          <p:nvPr>
            <p:ph type="dt" sz="half" idx="10"/>
          </p:nvPr>
        </p:nvSpPr>
        <p:spPr/>
        <p:txBody>
          <a:bodyPr/>
          <a:lstStyle/>
          <a:p>
            <a:fld id="{A49319E4-8202-419C-B878-A1DAC3AB1FE9}" type="datetimeFigureOut">
              <a:rPr lang="en-IN" smtClean="0"/>
              <a:t>25-09-2025</a:t>
            </a:fld>
            <a:endParaRPr lang="en-IN"/>
          </a:p>
        </p:txBody>
      </p:sp>
      <p:sp>
        <p:nvSpPr>
          <p:cNvPr id="5" name="Footer Placeholder 4">
            <a:extLst>
              <a:ext uri="{FF2B5EF4-FFF2-40B4-BE49-F238E27FC236}">
                <a16:creationId xmlns:a16="http://schemas.microsoft.com/office/drawing/2014/main" id="{5AB5DAAD-E580-A5DC-F36E-CBD689A3CF59}"/>
              </a:ext>
            </a:extLst>
          </p:cNvPr>
          <p:cNvSpPr>
            <a:spLocks noGrp="1"/>
          </p:cNvSpPr>
          <p:nvPr>
            <p:ph type="ftr" sz="quarter" idx="11"/>
          </p:nvPr>
        </p:nvSpPr>
        <p:spPr/>
        <p:txBody>
          <a:bodyPr/>
          <a:lstStyle/>
          <a:p>
            <a:endParaRPr lang="en-IN"/>
          </a:p>
        </p:txBody>
      </p:sp>
      <p:sp>
        <p:nvSpPr>
          <p:cNvPr id="6" name="Slide Number Placeholder 5">
            <a:extLst>
              <a:ext uri="{FF2B5EF4-FFF2-40B4-BE49-F238E27FC236}">
                <a16:creationId xmlns:a16="http://schemas.microsoft.com/office/drawing/2014/main" id="{0FC93637-E0C4-A4D6-E93F-8B922B7D310B}"/>
              </a:ext>
            </a:extLst>
          </p:cNvPr>
          <p:cNvSpPr>
            <a:spLocks noGrp="1"/>
          </p:cNvSpPr>
          <p:nvPr>
            <p:ph type="sldNum" sz="quarter" idx="12"/>
          </p:nvPr>
        </p:nvSpPr>
        <p:spPr/>
        <p:txBody>
          <a:bodyPr/>
          <a:lstStyle/>
          <a:p>
            <a:fld id="{C275CE97-E961-47EC-9283-1C72CF619F2A}" type="slidenum">
              <a:rPr lang="en-IN" smtClean="0"/>
              <a:t>‹#›</a:t>
            </a:fld>
            <a:endParaRPr lang="en-IN"/>
          </a:p>
        </p:txBody>
      </p:sp>
    </p:spTree>
    <p:extLst>
      <p:ext uri="{BB962C8B-B14F-4D97-AF65-F5344CB8AC3E}">
        <p14:creationId xmlns:p14="http://schemas.microsoft.com/office/powerpoint/2010/main" val="121747636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4C878713-F3D2-0E45-F42D-9F8BA8CA3A56}"/>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IN"/>
          </a:p>
        </p:txBody>
      </p:sp>
      <p:sp>
        <p:nvSpPr>
          <p:cNvPr id="3" name="Vertical Text Placeholder 2">
            <a:extLst>
              <a:ext uri="{FF2B5EF4-FFF2-40B4-BE49-F238E27FC236}">
                <a16:creationId xmlns:a16="http://schemas.microsoft.com/office/drawing/2014/main" id="{F6C5219F-3A64-3F93-321C-C73FF8C217FE}"/>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id="{413C135D-E676-4203-423F-D156C5239A7B}"/>
              </a:ext>
            </a:extLst>
          </p:cNvPr>
          <p:cNvSpPr>
            <a:spLocks noGrp="1"/>
          </p:cNvSpPr>
          <p:nvPr>
            <p:ph type="dt" sz="half" idx="10"/>
          </p:nvPr>
        </p:nvSpPr>
        <p:spPr/>
        <p:txBody>
          <a:bodyPr/>
          <a:lstStyle/>
          <a:p>
            <a:fld id="{A49319E4-8202-419C-B878-A1DAC3AB1FE9}" type="datetimeFigureOut">
              <a:rPr lang="en-IN" smtClean="0"/>
              <a:t>25-09-2025</a:t>
            </a:fld>
            <a:endParaRPr lang="en-IN"/>
          </a:p>
        </p:txBody>
      </p:sp>
      <p:sp>
        <p:nvSpPr>
          <p:cNvPr id="5" name="Footer Placeholder 4">
            <a:extLst>
              <a:ext uri="{FF2B5EF4-FFF2-40B4-BE49-F238E27FC236}">
                <a16:creationId xmlns:a16="http://schemas.microsoft.com/office/drawing/2014/main" id="{C5E0C1CE-5B15-F8B4-0DD0-2017C21515D6}"/>
              </a:ext>
            </a:extLst>
          </p:cNvPr>
          <p:cNvSpPr>
            <a:spLocks noGrp="1"/>
          </p:cNvSpPr>
          <p:nvPr>
            <p:ph type="ftr" sz="quarter" idx="11"/>
          </p:nvPr>
        </p:nvSpPr>
        <p:spPr/>
        <p:txBody>
          <a:bodyPr/>
          <a:lstStyle/>
          <a:p>
            <a:endParaRPr lang="en-IN"/>
          </a:p>
        </p:txBody>
      </p:sp>
      <p:sp>
        <p:nvSpPr>
          <p:cNvPr id="6" name="Slide Number Placeholder 5">
            <a:extLst>
              <a:ext uri="{FF2B5EF4-FFF2-40B4-BE49-F238E27FC236}">
                <a16:creationId xmlns:a16="http://schemas.microsoft.com/office/drawing/2014/main" id="{41896412-B728-3C8B-D42F-A7136ECD2BC3}"/>
              </a:ext>
            </a:extLst>
          </p:cNvPr>
          <p:cNvSpPr>
            <a:spLocks noGrp="1"/>
          </p:cNvSpPr>
          <p:nvPr>
            <p:ph type="sldNum" sz="quarter" idx="12"/>
          </p:nvPr>
        </p:nvSpPr>
        <p:spPr/>
        <p:txBody>
          <a:bodyPr/>
          <a:lstStyle/>
          <a:p>
            <a:fld id="{C275CE97-E961-47EC-9283-1C72CF619F2A}" type="slidenum">
              <a:rPr lang="en-IN" smtClean="0"/>
              <a:t>‹#›</a:t>
            </a:fld>
            <a:endParaRPr lang="en-IN"/>
          </a:p>
        </p:txBody>
      </p:sp>
    </p:spTree>
    <p:extLst>
      <p:ext uri="{BB962C8B-B14F-4D97-AF65-F5344CB8AC3E}">
        <p14:creationId xmlns:p14="http://schemas.microsoft.com/office/powerpoint/2010/main" val="420474680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5F7A61-0C3E-0556-2EDD-B5FB11B8A9DE}"/>
              </a:ext>
            </a:extLst>
          </p:cNvPr>
          <p:cNvSpPr>
            <a:spLocks noGrp="1"/>
          </p:cNvSpPr>
          <p:nvPr>
            <p:ph type="title"/>
          </p:nvPr>
        </p:nvSpPr>
        <p:spPr/>
        <p:txBody>
          <a:bodyPr/>
          <a:lstStyle/>
          <a:p>
            <a:r>
              <a:rPr lang="en-US"/>
              <a:t>Click to edit Master title style</a:t>
            </a:r>
            <a:endParaRPr lang="en-IN"/>
          </a:p>
        </p:txBody>
      </p:sp>
      <p:sp>
        <p:nvSpPr>
          <p:cNvPr id="3" name="Content Placeholder 2">
            <a:extLst>
              <a:ext uri="{FF2B5EF4-FFF2-40B4-BE49-F238E27FC236}">
                <a16:creationId xmlns:a16="http://schemas.microsoft.com/office/drawing/2014/main" id="{A2B06E87-FAB0-DF35-DDED-EBDE144D0250}"/>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id="{E33CBE7D-0B6C-1BDE-434E-91FE3CC0414D}"/>
              </a:ext>
            </a:extLst>
          </p:cNvPr>
          <p:cNvSpPr>
            <a:spLocks noGrp="1"/>
          </p:cNvSpPr>
          <p:nvPr>
            <p:ph type="dt" sz="half" idx="10"/>
          </p:nvPr>
        </p:nvSpPr>
        <p:spPr/>
        <p:txBody>
          <a:bodyPr/>
          <a:lstStyle/>
          <a:p>
            <a:fld id="{A49319E4-8202-419C-B878-A1DAC3AB1FE9}" type="datetimeFigureOut">
              <a:rPr lang="en-IN" smtClean="0"/>
              <a:t>25-09-2025</a:t>
            </a:fld>
            <a:endParaRPr lang="en-IN"/>
          </a:p>
        </p:txBody>
      </p:sp>
      <p:sp>
        <p:nvSpPr>
          <p:cNvPr id="5" name="Footer Placeholder 4">
            <a:extLst>
              <a:ext uri="{FF2B5EF4-FFF2-40B4-BE49-F238E27FC236}">
                <a16:creationId xmlns:a16="http://schemas.microsoft.com/office/drawing/2014/main" id="{0059C638-3728-AEEB-4F53-75052023B2EF}"/>
              </a:ext>
            </a:extLst>
          </p:cNvPr>
          <p:cNvSpPr>
            <a:spLocks noGrp="1"/>
          </p:cNvSpPr>
          <p:nvPr>
            <p:ph type="ftr" sz="quarter" idx="11"/>
          </p:nvPr>
        </p:nvSpPr>
        <p:spPr/>
        <p:txBody>
          <a:bodyPr/>
          <a:lstStyle/>
          <a:p>
            <a:endParaRPr lang="en-IN"/>
          </a:p>
        </p:txBody>
      </p:sp>
      <p:sp>
        <p:nvSpPr>
          <p:cNvPr id="6" name="Slide Number Placeholder 5">
            <a:extLst>
              <a:ext uri="{FF2B5EF4-FFF2-40B4-BE49-F238E27FC236}">
                <a16:creationId xmlns:a16="http://schemas.microsoft.com/office/drawing/2014/main" id="{ECBE63E7-EBAC-9DDD-68C8-C993C1B04429}"/>
              </a:ext>
            </a:extLst>
          </p:cNvPr>
          <p:cNvSpPr>
            <a:spLocks noGrp="1"/>
          </p:cNvSpPr>
          <p:nvPr>
            <p:ph type="sldNum" sz="quarter" idx="12"/>
          </p:nvPr>
        </p:nvSpPr>
        <p:spPr/>
        <p:txBody>
          <a:bodyPr/>
          <a:lstStyle/>
          <a:p>
            <a:fld id="{C275CE97-E961-47EC-9283-1C72CF619F2A}" type="slidenum">
              <a:rPr lang="en-IN" smtClean="0"/>
              <a:t>‹#›</a:t>
            </a:fld>
            <a:endParaRPr lang="en-IN"/>
          </a:p>
        </p:txBody>
      </p:sp>
    </p:spTree>
    <p:extLst>
      <p:ext uri="{BB962C8B-B14F-4D97-AF65-F5344CB8AC3E}">
        <p14:creationId xmlns:p14="http://schemas.microsoft.com/office/powerpoint/2010/main" val="208391997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4DB06C-538B-CC09-896A-77CB4FCAEB73}"/>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IN"/>
          </a:p>
        </p:txBody>
      </p:sp>
      <p:sp>
        <p:nvSpPr>
          <p:cNvPr id="3" name="Text Placeholder 2">
            <a:extLst>
              <a:ext uri="{FF2B5EF4-FFF2-40B4-BE49-F238E27FC236}">
                <a16:creationId xmlns:a16="http://schemas.microsoft.com/office/drawing/2014/main" id="{0C49DAD9-6A41-419E-1AF2-0F0F35367F50}"/>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8453BAF7-2DC7-EB07-826A-4914410D042F}"/>
              </a:ext>
            </a:extLst>
          </p:cNvPr>
          <p:cNvSpPr>
            <a:spLocks noGrp="1"/>
          </p:cNvSpPr>
          <p:nvPr>
            <p:ph type="dt" sz="half" idx="10"/>
          </p:nvPr>
        </p:nvSpPr>
        <p:spPr/>
        <p:txBody>
          <a:bodyPr/>
          <a:lstStyle/>
          <a:p>
            <a:fld id="{A49319E4-8202-419C-B878-A1DAC3AB1FE9}" type="datetimeFigureOut">
              <a:rPr lang="en-IN" smtClean="0"/>
              <a:t>25-09-2025</a:t>
            </a:fld>
            <a:endParaRPr lang="en-IN"/>
          </a:p>
        </p:txBody>
      </p:sp>
      <p:sp>
        <p:nvSpPr>
          <p:cNvPr id="5" name="Footer Placeholder 4">
            <a:extLst>
              <a:ext uri="{FF2B5EF4-FFF2-40B4-BE49-F238E27FC236}">
                <a16:creationId xmlns:a16="http://schemas.microsoft.com/office/drawing/2014/main" id="{FC77A9DD-1A25-2D1A-1AF6-C7A0C152B561}"/>
              </a:ext>
            </a:extLst>
          </p:cNvPr>
          <p:cNvSpPr>
            <a:spLocks noGrp="1"/>
          </p:cNvSpPr>
          <p:nvPr>
            <p:ph type="ftr" sz="quarter" idx="11"/>
          </p:nvPr>
        </p:nvSpPr>
        <p:spPr/>
        <p:txBody>
          <a:bodyPr/>
          <a:lstStyle/>
          <a:p>
            <a:endParaRPr lang="en-IN"/>
          </a:p>
        </p:txBody>
      </p:sp>
      <p:sp>
        <p:nvSpPr>
          <p:cNvPr id="6" name="Slide Number Placeholder 5">
            <a:extLst>
              <a:ext uri="{FF2B5EF4-FFF2-40B4-BE49-F238E27FC236}">
                <a16:creationId xmlns:a16="http://schemas.microsoft.com/office/drawing/2014/main" id="{B406A90E-95E6-66C4-E337-B441369E7CDD}"/>
              </a:ext>
            </a:extLst>
          </p:cNvPr>
          <p:cNvSpPr>
            <a:spLocks noGrp="1"/>
          </p:cNvSpPr>
          <p:nvPr>
            <p:ph type="sldNum" sz="quarter" idx="12"/>
          </p:nvPr>
        </p:nvSpPr>
        <p:spPr/>
        <p:txBody>
          <a:bodyPr/>
          <a:lstStyle/>
          <a:p>
            <a:fld id="{C275CE97-E961-47EC-9283-1C72CF619F2A}" type="slidenum">
              <a:rPr lang="en-IN" smtClean="0"/>
              <a:t>‹#›</a:t>
            </a:fld>
            <a:endParaRPr lang="en-IN"/>
          </a:p>
        </p:txBody>
      </p:sp>
    </p:spTree>
    <p:extLst>
      <p:ext uri="{BB962C8B-B14F-4D97-AF65-F5344CB8AC3E}">
        <p14:creationId xmlns:p14="http://schemas.microsoft.com/office/powerpoint/2010/main" val="124092257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CF8641-19DF-FB53-425F-86E5C525885B}"/>
              </a:ext>
            </a:extLst>
          </p:cNvPr>
          <p:cNvSpPr>
            <a:spLocks noGrp="1"/>
          </p:cNvSpPr>
          <p:nvPr>
            <p:ph type="title"/>
          </p:nvPr>
        </p:nvSpPr>
        <p:spPr/>
        <p:txBody>
          <a:bodyPr/>
          <a:lstStyle/>
          <a:p>
            <a:r>
              <a:rPr lang="en-US"/>
              <a:t>Click to edit Master title style</a:t>
            </a:r>
            <a:endParaRPr lang="en-IN"/>
          </a:p>
        </p:txBody>
      </p:sp>
      <p:sp>
        <p:nvSpPr>
          <p:cNvPr id="3" name="Content Placeholder 2">
            <a:extLst>
              <a:ext uri="{FF2B5EF4-FFF2-40B4-BE49-F238E27FC236}">
                <a16:creationId xmlns:a16="http://schemas.microsoft.com/office/drawing/2014/main" id="{6FE0D508-1B8A-4FB0-F494-BD35DAB5F780}"/>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Content Placeholder 3">
            <a:extLst>
              <a:ext uri="{FF2B5EF4-FFF2-40B4-BE49-F238E27FC236}">
                <a16:creationId xmlns:a16="http://schemas.microsoft.com/office/drawing/2014/main" id="{D9D151D8-AEBA-11A0-50E9-1C08348E3EB0}"/>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5" name="Date Placeholder 4">
            <a:extLst>
              <a:ext uri="{FF2B5EF4-FFF2-40B4-BE49-F238E27FC236}">
                <a16:creationId xmlns:a16="http://schemas.microsoft.com/office/drawing/2014/main" id="{6A1D5A4C-1624-A136-0235-3A8B134F52D1}"/>
              </a:ext>
            </a:extLst>
          </p:cNvPr>
          <p:cNvSpPr>
            <a:spLocks noGrp="1"/>
          </p:cNvSpPr>
          <p:nvPr>
            <p:ph type="dt" sz="half" idx="10"/>
          </p:nvPr>
        </p:nvSpPr>
        <p:spPr/>
        <p:txBody>
          <a:bodyPr/>
          <a:lstStyle/>
          <a:p>
            <a:fld id="{A49319E4-8202-419C-B878-A1DAC3AB1FE9}" type="datetimeFigureOut">
              <a:rPr lang="en-IN" smtClean="0"/>
              <a:t>25-09-2025</a:t>
            </a:fld>
            <a:endParaRPr lang="en-IN"/>
          </a:p>
        </p:txBody>
      </p:sp>
      <p:sp>
        <p:nvSpPr>
          <p:cNvPr id="6" name="Footer Placeholder 5">
            <a:extLst>
              <a:ext uri="{FF2B5EF4-FFF2-40B4-BE49-F238E27FC236}">
                <a16:creationId xmlns:a16="http://schemas.microsoft.com/office/drawing/2014/main" id="{3FC2F84B-6081-ABC6-BF03-76CC190E5F2E}"/>
              </a:ext>
            </a:extLst>
          </p:cNvPr>
          <p:cNvSpPr>
            <a:spLocks noGrp="1"/>
          </p:cNvSpPr>
          <p:nvPr>
            <p:ph type="ftr" sz="quarter" idx="11"/>
          </p:nvPr>
        </p:nvSpPr>
        <p:spPr/>
        <p:txBody>
          <a:bodyPr/>
          <a:lstStyle/>
          <a:p>
            <a:endParaRPr lang="en-IN"/>
          </a:p>
        </p:txBody>
      </p:sp>
      <p:sp>
        <p:nvSpPr>
          <p:cNvPr id="7" name="Slide Number Placeholder 6">
            <a:extLst>
              <a:ext uri="{FF2B5EF4-FFF2-40B4-BE49-F238E27FC236}">
                <a16:creationId xmlns:a16="http://schemas.microsoft.com/office/drawing/2014/main" id="{C6E91642-B80F-F493-34A0-F3261DDD76B9}"/>
              </a:ext>
            </a:extLst>
          </p:cNvPr>
          <p:cNvSpPr>
            <a:spLocks noGrp="1"/>
          </p:cNvSpPr>
          <p:nvPr>
            <p:ph type="sldNum" sz="quarter" idx="12"/>
          </p:nvPr>
        </p:nvSpPr>
        <p:spPr/>
        <p:txBody>
          <a:bodyPr/>
          <a:lstStyle/>
          <a:p>
            <a:fld id="{C275CE97-E961-47EC-9283-1C72CF619F2A}" type="slidenum">
              <a:rPr lang="en-IN" smtClean="0"/>
              <a:t>‹#›</a:t>
            </a:fld>
            <a:endParaRPr lang="en-IN"/>
          </a:p>
        </p:txBody>
      </p:sp>
    </p:spTree>
    <p:extLst>
      <p:ext uri="{BB962C8B-B14F-4D97-AF65-F5344CB8AC3E}">
        <p14:creationId xmlns:p14="http://schemas.microsoft.com/office/powerpoint/2010/main" val="339246225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997DD0-5E47-7378-055F-6A5558A7D3E4}"/>
              </a:ext>
            </a:extLst>
          </p:cNvPr>
          <p:cNvSpPr>
            <a:spLocks noGrp="1"/>
          </p:cNvSpPr>
          <p:nvPr>
            <p:ph type="title"/>
          </p:nvPr>
        </p:nvSpPr>
        <p:spPr>
          <a:xfrm>
            <a:off x="839788" y="365125"/>
            <a:ext cx="10515600" cy="1325563"/>
          </a:xfrm>
        </p:spPr>
        <p:txBody>
          <a:bodyPr/>
          <a:lstStyle/>
          <a:p>
            <a:r>
              <a:rPr lang="en-US"/>
              <a:t>Click to edit Master title style</a:t>
            </a:r>
            <a:endParaRPr lang="en-IN"/>
          </a:p>
        </p:txBody>
      </p:sp>
      <p:sp>
        <p:nvSpPr>
          <p:cNvPr id="3" name="Text Placeholder 2">
            <a:extLst>
              <a:ext uri="{FF2B5EF4-FFF2-40B4-BE49-F238E27FC236}">
                <a16:creationId xmlns:a16="http://schemas.microsoft.com/office/drawing/2014/main" id="{E23D1702-58A8-B9E6-3148-C31BC51F196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1934B6E1-8EA4-BB51-2073-2EEE17428897}"/>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5" name="Text Placeholder 4">
            <a:extLst>
              <a:ext uri="{FF2B5EF4-FFF2-40B4-BE49-F238E27FC236}">
                <a16:creationId xmlns:a16="http://schemas.microsoft.com/office/drawing/2014/main" id="{E83D4BD7-1FCD-4448-9BEF-094C2A96E4B0}"/>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D9BE15A4-CF80-7989-1E7F-04EC21E890A8}"/>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7" name="Date Placeholder 6">
            <a:extLst>
              <a:ext uri="{FF2B5EF4-FFF2-40B4-BE49-F238E27FC236}">
                <a16:creationId xmlns:a16="http://schemas.microsoft.com/office/drawing/2014/main" id="{41C7B649-0CC7-4952-2D3F-8E70DC492B9B}"/>
              </a:ext>
            </a:extLst>
          </p:cNvPr>
          <p:cNvSpPr>
            <a:spLocks noGrp="1"/>
          </p:cNvSpPr>
          <p:nvPr>
            <p:ph type="dt" sz="half" idx="10"/>
          </p:nvPr>
        </p:nvSpPr>
        <p:spPr/>
        <p:txBody>
          <a:bodyPr/>
          <a:lstStyle/>
          <a:p>
            <a:fld id="{A49319E4-8202-419C-B878-A1DAC3AB1FE9}" type="datetimeFigureOut">
              <a:rPr lang="en-IN" smtClean="0"/>
              <a:t>25-09-2025</a:t>
            </a:fld>
            <a:endParaRPr lang="en-IN"/>
          </a:p>
        </p:txBody>
      </p:sp>
      <p:sp>
        <p:nvSpPr>
          <p:cNvPr id="8" name="Footer Placeholder 7">
            <a:extLst>
              <a:ext uri="{FF2B5EF4-FFF2-40B4-BE49-F238E27FC236}">
                <a16:creationId xmlns:a16="http://schemas.microsoft.com/office/drawing/2014/main" id="{A89F5F3C-5A5E-D076-27E9-1487C8C911A7}"/>
              </a:ext>
            </a:extLst>
          </p:cNvPr>
          <p:cNvSpPr>
            <a:spLocks noGrp="1"/>
          </p:cNvSpPr>
          <p:nvPr>
            <p:ph type="ftr" sz="quarter" idx="11"/>
          </p:nvPr>
        </p:nvSpPr>
        <p:spPr/>
        <p:txBody>
          <a:bodyPr/>
          <a:lstStyle/>
          <a:p>
            <a:endParaRPr lang="en-IN"/>
          </a:p>
        </p:txBody>
      </p:sp>
      <p:sp>
        <p:nvSpPr>
          <p:cNvPr id="9" name="Slide Number Placeholder 8">
            <a:extLst>
              <a:ext uri="{FF2B5EF4-FFF2-40B4-BE49-F238E27FC236}">
                <a16:creationId xmlns:a16="http://schemas.microsoft.com/office/drawing/2014/main" id="{A87381B1-4D34-ED2A-2CD6-3B3EE66F79DC}"/>
              </a:ext>
            </a:extLst>
          </p:cNvPr>
          <p:cNvSpPr>
            <a:spLocks noGrp="1"/>
          </p:cNvSpPr>
          <p:nvPr>
            <p:ph type="sldNum" sz="quarter" idx="12"/>
          </p:nvPr>
        </p:nvSpPr>
        <p:spPr/>
        <p:txBody>
          <a:bodyPr/>
          <a:lstStyle/>
          <a:p>
            <a:fld id="{C275CE97-E961-47EC-9283-1C72CF619F2A}" type="slidenum">
              <a:rPr lang="en-IN" smtClean="0"/>
              <a:t>‹#›</a:t>
            </a:fld>
            <a:endParaRPr lang="en-IN"/>
          </a:p>
        </p:txBody>
      </p:sp>
    </p:spTree>
    <p:extLst>
      <p:ext uri="{BB962C8B-B14F-4D97-AF65-F5344CB8AC3E}">
        <p14:creationId xmlns:p14="http://schemas.microsoft.com/office/powerpoint/2010/main" val="24323220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6655E4-2BC9-35AE-6A52-70FBE3744287}"/>
              </a:ext>
            </a:extLst>
          </p:cNvPr>
          <p:cNvSpPr>
            <a:spLocks noGrp="1"/>
          </p:cNvSpPr>
          <p:nvPr>
            <p:ph type="title"/>
          </p:nvPr>
        </p:nvSpPr>
        <p:spPr/>
        <p:txBody>
          <a:bodyPr/>
          <a:lstStyle/>
          <a:p>
            <a:r>
              <a:rPr lang="en-US"/>
              <a:t>Click to edit Master title style</a:t>
            </a:r>
            <a:endParaRPr lang="en-IN"/>
          </a:p>
        </p:txBody>
      </p:sp>
      <p:sp>
        <p:nvSpPr>
          <p:cNvPr id="3" name="Date Placeholder 2">
            <a:extLst>
              <a:ext uri="{FF2B5EF4-FFF2-40B4-BE49-F238E27FC236}">
                <a16:creationId xmlns:a16="http://schemas.microsoft.com/office/drawing/2014/main" id="{FFC8675B-B6E2-4278-FCCE-A09227ED89E0}"/>
              </a:ext>
            </a:extLst>
          </p:cNvPr>
          <p:cNvSpPr>
            <a:spLocks noGrp="1"/>
          </p:cNvSpPr>
          <p:nvPr>
            <p:ph type="dt" sz="half" idx="10"/>
          </p:nvPr>
        </p:nvSpPr>
        <p:spPr/>
        <p:txBody>
          <a:bodyPr/>
          <a:lstStyle/>
          <a:p>
            <a:fld id="{A49319E4-8202-419C-B878-A1DAC3AB1FE9}" type="datetimeFigureOut">
              <a:rPr lang="en-IN" smtClean="0"/>
              <a:t>25-09-2025</a:t>
            </a:fld>
            <a:endParaRPr lang="en-IN"/>
          </a:p>
        </p:txBody>
      </p:sp>
      <p:sp>
        <p:nvSpPr>
          <p:cNvPr id="4" name="Footer Placeholder 3">
            <a:extLst>
              <a:ext uri="{FF2B5EF4-FFF2-40B4-BE49-F238E27FC236}">
                <a16:creationId xmlns:a16="http://schemas.microsoft.com/office/drawing/2014/main" id="{0106E7C8-7140-F078-5B1E-873C086FA4A6}"/>
              </a:ext>
            </a:extLst>
          </p:cNvPr>
          <p:cNvSpPr>
            <a:spLocks noGrp="1"/>
          </p:cNvSpPr>
          <p:nvPr>
            <p:ph type="ftr" sz="quarter" idx="11"/>
          </p:nvPr>
        </p:nvSpPr>
        <p:spPr/>
        <p:txBody>
          <a:bodyPr/>
          <a:lstStyle/>
          <a:p>
            <a:endParaRPr lang="en-IN"/>
          </a:p>
        </p:txBody>
      </p:sp>
      <p:sp>
        <p:nvSpPr>
          <p:cNvPr id="5" name="Slide Number Placeholder 4">
            <a:extLst>
              <a:ext uri="{FF2B5EF4-FFF2-40B4-BE49-F238E27FC236}">
                <a16:creationId xmlns:a16="http://schemas.microsoft.com/office/drawing/2014/main" id="{284AA21F-1C08-F1CC-EDAB-5445ADB0EE30}"/>
              </a:ext>
            </a:extLst>
          </p:cNvPr>
          <p:cNvSpPr>
            <a:spLocks noGrp="1"/>
          </p:cNvSpPr>
          <p:nvPr>
            <p:ph type="sldNum" sz="quarter" idx="12"/>
          </p:nvPr>
        </p:nvSpPr>
        <p:spPr/>
        <p:txBody>
          <a:bodyPr/>
          <a:lstStyle/>
          <a:p>
            <a:fld id="{C275CE97-E961-47EC-9283-1C72CF619F2A}" type="slidenum">
              <a:rPr lang="en-IN" smtClean="0"/>
              <a:t>‹#›</a:t>
            </a:fld>
            <a:endParaRPr lang="en-IN"/>
          </a:p>
        </p:txBody>
      </p:sp>
    </p:spTree>
    <p:extLst>
      <p:ext uri="{BB962C8B-B14F-4D97-AF65-F5344CB8AC3E}">
        <p14:creationId xmlns:p14="http://schemas.microsoft.com/office/powerpoint/2010/main" val="355935864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3501059-1F93-573D-E4B3-118739C046FD}"/>
              </a:ext>
            </a:extLst>
          </p:cNvPr>
          <p:cNvSpPr>
            <a:spLocks noGrp="1"/>
          </p:cNvSpPr>
          <p:nvPr>
            <p:ph type="dt" sz="half" idx="10"/>
          </p:nvPr>
        </p:nvSpPr>
        <p:spPr/>
        <p:txBody>
          <a:bodyPr/>
          <a:lstStyle/>
          <a:p>
            <a:fld id="{A49319E4-8202-419C-B878-A1DAC3AB1FE9}" type="datetimeFigureOut">
              <a:rPr lang="en-IN" smtClean="0"/>
              <a:t>25-09-2025</a:t>
            </a:fld>
            <a:endParaRPr lang="en-IN"/>
          </a:p>
        </p:txBody>
      </p:sp>
      <p:sp>
        <p:nvSpPr>
          <p:cNvPr id="3" name="Footer Placeholder 2">
            <a:extLst>
              <a:ext uri="{FF2B5EF4-FFF2-40B4-BE49-F238E27FC236}">
                <a16:creationId xmlns:a16="http://schemas.microsoft.com/office/drawing/2014/main" id="{0E6CEC27-8585-B9EF-F557-BC4AD63ABEED}"/>
              </a:ext>
            </a:extLst>
          </p:cNvPr>
          <p:cNvSpPr>
            <a:spLocks noGrp="1"/>
          </p:cNvSpPr>
          <p:nvPr>
            <p:ph type="ftr" sz="quarter" idx="11"/>
          </p:nvPr>
        </p:nvSpPr>
        <p:spPr/>
        <p:txBody>
          <a:bodyPr/>
          <a:lstStyle/>
          <a:p>
            <a:endParaRPr lang="en-IN"/>
          </a:p>
        </p:txBody>
      </p:sp>
      <p:sp>
        <p:nvSpPr>
          <p:cNvPr id="4" name="Slide Number Placeholder 3">
            <a:extLst>
              <a:ext uri="{FF2B5EF4-FFF2-40B4-BE49-F238E27FC236}">
                <a16:creationId xmlns:a16="http://schemas.microsoft.com/office/drawing/2014/main" id="{43A02633-D186-4BDF-70E1-E6C82FFE48AB}"/>
              </a:ext>
            </a:extLst>
          </p:cNvPr>
          <p:cNvSpPr>
            <a:spLocks noGrp="1"/>
          </p:cNvSpPr>
          <p:nvPr>
            <p:ph type="sldNum" sz="quarter" idx="12"/>
          </p:nvPr>
        </p:nvSpPr>
        <p:spPr/>
        <p:txBody>
          <a:bodyPr/>
          <a:lstStyle/>
          <a:p>
            <a:fld id="{C275CE97-E961-47EC-9283-1C72CF619F2A}" type="slidenum">
              <a:rPr lang="en-IN" smtClean="0"/>
              <a:t>‹#›</a:t>
            </a:fld>
            <a:endParaRPr lang="en-IN"/>
          </a:p>
        </p:txBody>
      </p:sp>
    </p:spTree>
    <p:extLst>
      <p:ext uri="{BB962C8B-B14F-4D97-AF65-F5344CB8AC3E}">
        <p14:creationId xmlns:p14="http://schemas.microsoft.com/office/powerpoint/2010/main" val="251712407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6620D9-0DDD-E7F1-6964-7FEEA429855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IN"/>
          </a:p>
        </p:txBody>
      </p:sp>
      <p:sp>
        <p:nvSpPr>
          <p:cNvPr id="3" name="Content Placeholder 2">
            <a:extLst>
              <a:ext uri="{FF2B5EF4-FFF2-40B4-BE49-F238E27FC236}">
                <a16:creationId xmlns:a16="http://schemas.microsoft.com/office/drawing/2014/main" id="{F96B7059-CCC9-3F49-5C3C-CF0FB9F4BB58}"/>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Text Placeholder 3">
            <a:extLst>
              <a:ext uri="{FF2B5EF4-FFF2-40B4-BE49-F238E27FC236}">
                <a16:creationId xmlns:a16="http://schemas.microsoft.com/office/drawing/2014/main" id="{BE0A6B19-4C5A-DE8D-E0E3-3DF84A07960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E9E8729-196F-BEA5-41C5-04A9B2921E45}"/>
              </a:ext>
            </a:extLst>
          </p:cNvPr>
          <p:cNvSpPr>
            <a:spLocks noGrp="1"/>
          </p:cNvSpPr>
          <p:nvPr>
            <p:ph type="dt" sz="half" idx="10"/>
          </p:nvPr>
        </p:nvSpPr>
        <p:spPr/>
        <p:txBody>
          <a:bodyPr/>
          <a:lstStyle/>
          <a:p>
            <a:fld id="{A49319E4-8202-419C-B878-A1DAC3AB1FE9}" type="datetimeFigureOut">
              <a:rPr lang="en-IN" smtClean="0"/>
              <a:t>25-09-2025</a:t>
            </a:fld>
            <a:endParaRPr lang="en-IN"/>
          </a:p>
        </p:txBody>
      </p:sp>
      <p:sp>
        <p:nvSpPr>
          <p:cNvPr id="6" name="Footer Placeholder 5">
            <a:extLst>
              <a:ext uri="{FF2B5EF4-FFF2-40B4-BE49-F238E27FC236}">
                <a16:creationId xmlns:a16="http://schemas.microsoft.com/office/drawing/2014/main" id="{0F3F746D-698B-A354-4D6D-E420897A7E7C}"/>
              </a:ext>
            </a:extLst>
          </p:cNvPr>
          <p:cNvSpPr>
            <a:spLocks noGrp="1"/>
          </p:cNvSpPr>
          <p:nvPr>
            <p:ph type="ftr" sz="quarter" idx="11"/>
          </p:nvPr>
        </p:nvSpPr>
        <p:spPr/>
        <p:txBody>
          <a:bodyPr/>
          <a:lstStyle/>
          <a:p>
            <a:endParaRPr lang="en-IN"/>
          </a:p>
        </p:txBody>
      </p:sp>
      <p:sp>
        <p:nvSpPr>
          <p:cNvPr id="7" name="Slide Number Placeholder 6">
            <a:extLst>
              <a:ext uri="{FF2B5EF4-FFF2-40B4-BE49-F238E27FC236}">
                <a16:creationId xmlns:a16="http://schemas.microsoft.com/office/drawing/2014/main" id="{552B231F-82C4-6342-7F10-A61CD3C7DB9B}"/>
              </a:ext>
            </a:extLst>
          </p:cNvPr>
          <p:cNvSpPr>
            <a:spLocks noGrp="1"/>
          </p:cNvSpPr>
          <p:nvPr>
            <p:ph type="sldNum" sz="quarter" idx="12"/>
          </p:nvPr>
        </p:nvSpPr>
        <p:spPr/>
        <p:txBody>
          <a:bodyPr/>
          <a:lstStyle/>
          <a:p>
            <a:fld id="{C275CE97-E961-47EC-9283-1C72CF619F2A}" type="slidenum">
              <a:rPr lang="en-IN" smtClean="0"/>
              <a:t>‹#›</a:t>
            </a:fld>
            <a:endParaRPr lang="en-IN"/>
          </a:p>
        </p:txBody>
      </p:sp>
    </p:spTree>
    <p:extLst>
      <p:ext uri="{BB962C8B-B14F-4D97-AF65-F5344CB8AC3E}">
        <p14:creationId xmlns:p14="http://schemas.microsoft.com/office/powerpoint/2010/main" val="425975771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23D53C-9B87-0EB7-B0BF-93FFAFFDE88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IN"/>
          </a:p>
        </p:txBody>
      </p:sp>
      <p:sp>
        <p:nvSpPr>
          <p:cNvPr id="3" name="Picture Placeholder 2">
            <a:extLst>
              <a:ext uri="{FF2B5EF4-FFF2-40B4-BE49-F238E27FC236}">
                <a16:creationId xmlns:a16="http://schemas.microsoft.com/office/drawing/2014/main" id="{7F076C7F-C6B5-54F1-4EE7-8E7F95AE5D24}"/>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IN"/>
          </a:p>
        </p:txBody>
      </p:sp>
      <p:sp>
        <p:nvSpPr>
          <p:cNvPr id="4" name="Text Placeholder 3">
            <a:extLst>
              <a:ext uri="{FF2B5EF4-FFF2-40B4-BE49-F238E27FC236}">
                <a16:creationId xmlns:a16="http://schemas.microsoft.com/office/drawing/2014/main" id="{8930E62E-0B55-CCE8-AE18-8F79CDC39DE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C2DD717-B276-00C7-E189-2D1B9A1FC745}"/>
              </a:ext>
            </a:extLst>
          </p:cNvPr>
          <p:cNvSpPr>
            <a:spLocks noGrp="1"/>
          </p:cNvSpPr>
          <p:nvPr>
            <p:ph type="dt" sz="half" idx="10"/>
          </p:nvPr>
        </p:nvSpPr>
        <p:spPr/>
        <p:txBody>
          <a:bodyPr/>
          <a:lstStyle/>
          <a:p>
            <a:fld id="{A49319E4-8202-419C-B878-A1DAC3AB1FE9}" type="datetimeFigureOut">
              <a:rPr lang="en-IN" smtClean="0"/>
              <a:t>25-09-2025</a:t>
            </a:fld>
            <a:endParaRPr lang="en-IN"/>
          </a:p>
        </p:txBody>
      </p:sp>
      <p:sp>
        <p:nvSpPr>
          <p:cNvPr id="6" name="Footer Placeholder 5">
            <a:extLst>
              <a:ext uri="{FF2B5EF4-FFF2-40B4-BE49-F238E27FC236}">
                <a16:creationId xmlns:a16="http://schemas.microsoft.com/office/drawing/2014/main" id="{367EA529-BB90-BDF4-625C-9F6DD5B0123C}"/>
              </a:ext>
            </a:extLst>
          </p:cNvPr>
          <p:cNvSpPr>
            <a:spLocks noGrp="1"/>
          </p:cNvSpPr>
          <p:nvPr>
            <p:ph type="ftr" sz="quarter" idx="11"/>
          </p:nvPr>
        </p:nvSpPr>
        <p:spPr/>
        <p:txBody>
          <a:bodyPr/>
          <a:lstStyle/>
          <a:p>
            <a:endParaRPr lang="en-IN"/>
          </a:p>
        </p:txBody>
      </p:sp>
      <p:sp>
        <p:nvSpPr>
          <p:cNvPr id="7" name="Slide Number Placeholder 6">
            <a:extLst>
              <a:ext uri="{FF2B5EF4-FFF2-40B4-BE49-F238E27FC236}">
                <a16:creationId xmlns:a16="http://schemas.microsoft.com/office/drawing/2014/main" id="{85319288-C1E0-153C-FC37-F0DEAF36EEB4}"/>
              </a:ext>
            </a:extLst>
          </p:cNvPr>
          <p:cNvSpPr>
            <a:spLocks noGrp="1"/>
          </p:cNvSpPr>
          <p:nvPr>
            <p:ph type="sldNum" sz="quarter" idx="12"/>
          </p:nvPr>
        </p:nvSpPr>
        <p:spPr/>
        <p:txBody>
          <a:bodyPr/>
          <a:lstStyle/>
          <a:p>
            <a:fld id="{C275CE97-E961-47EC-9283-1C72CF619F2A}" type="slidenum">
              <a:rPr lang="en-IN" smtClean="0"/>
              <a:t>‹#›</a:t>
            </a:fld>
            <a:endParaRPr lang="en-IN"/>
          </a:p>
        </p:txBody>
      </p:sp>
    </p:spTree>
    <p:extLst>
      <p:ext uri="{BB962C8B-B14F-4D97-AF65-F5344CB8AC3E}">
        <p14:creationId xmlns:p14="http://schemas.microsoft.com/office/powerpoint/2010/main" val="144307224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8FFB6AA-D9C5-67FD-FD70-6AD63562111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IN"/>
          </a:p>
        </p:txBody>
      </p:sp>
      <p:sp>
        <p:nvSpPr>
          <p:cNvPr id="3" name="Text Placeholder 2">
            <a:extLst>
              <a:ext uri="{FF2B5EF4-FFF2-40B4-BE49-F238E27FC236}">
                <a16:creationId xmlns:a16="http://schemas.microsoft.com/office/drawing/2014/main" id="{2E49AA71-DEF4-C429-1735-80658374060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id="{ACDA1852-9FA4-BD14-D42E-0A12E80704E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49319E4-8202-419C-B878-A1DAC3AB1FE9}" type="datetimeFigureOut">
              <a:rPr lang="en-IN" smtClean="0"/>
              <a:t>25-09-2025</a:t>
            </a:fld>
            <a:endParaRPr lang="en-IN"/>
          </a:p>
        </p:txBody>
      </p:sp>
      <p:sp>
        <p:nvSpPr>
          <p:cNvPr id="5" name="Footer Placeholder 4">
            <a:extLst>
              <a:ext uri="{FF2B5EF4-FFF2-40B4-BE49-F238E27FC236}">
                <a16:creationId xmlns:a16="http://schemas.microsoft.com/office/drawing/2014/main" id="{A5A5FB4A-6EAF-D5F6-6C34-5662B779434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IN"/>
          </a:p>
        </p:txBody>
      </p:sp>
      <p:sp>
        <p:nvSpPr>
          <p:cNvPr id="6" name="Slide Number Placeholder 5">
            <a:extLst>
              <a:ext uri="{FF2B5EF4-FFF2-40B4-BE49-F238E27FC236}">
                <a16:creationId xmlns:a16="http://schemas.microsoft.com/office/drawing/2014/main" id="{076E3F3C-36C2-41C4-8B54-F7AED168CD3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275CE97-E961-47EC-9283-1C72CF619F2A}" type="slidenum">
              <a:rPr lang="en-IN" smtClean="0"/>
              <a:t>‹#›</a:t>
            </a:fld>
            <a:endParaRPr lang="en-IN"/>
          </a:p>
        </p:txBody>
      </p:sp>
    </p:spTree>
    <p:extLst>
      <p:ext uri="{BB962C8B-B14F-4D97-AF65-F5344CB8AC3E}">
        <p14:creationId xmlns:p14="http://schemas.microsoft.com/office/powerpoint/2010/main" val="319355357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10" Type="http://schemas.openxmlformats.org/officeDocument/2006/relationships/image" Target="../media/image9.png"/><Relationship Id="rId4" Type="http://schemas.openxmlformats.org/officeDocument/2006/relationships/image" Target="../media/image3.png"/><Relationship Id="rId9" Type="http://schemas.openxmlformats.org/officeDocument/2006/relationships/image" Target="../media/image8.png"/></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 Id="rId5" Type="http://schemas.openxmlformats.org/officeDocument/2006/relationships/image" Target="../media/image23.png"/><Relationship Id="rId4" Type="http://schemas.openxmlformats.org/officeDocument/2006/relationships/image" Target="../media/image22.png"/></Relationships>
</file>

<file path=ppt/slides/_rels/slide1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1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15.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png"/><Relationship Id="rId1" Type="http://schemas.openxmlformats.org/officeDocument/2006/relationships/slideLayout" Target="../slideLayouts/slideLayout2.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26.png"/></Relationships>
</file>

<file path=ppt/slides/_rels/slide1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27.jpeg"/><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1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hyperlink" Target="https://nhsrc365-my.sharepoint.com/:v:/g/personal/drug_cell_nhsrcindia_org/EbHKXg4nrGJDmsh10OHStOQBxR5_l6kTcITBppb-EwS9Ug?nav=eyJyZWZlcnJhbEluZm8iOnsicmVmZXJyYWxBcHAiOiJPbmVEcml2ZUZvckJ1c2luZXNzIiwicmVmZXJyYWxBcHBQbGF0Zm9ybSI6IldlYiIsInJlZmVycmFsTW9kZSI6InZpZXciLCJyZWZlcnJhbFZpZXciOiJNeUZpbGVzTGlua0NvcHkifX0&amp;e=FLdYAC" TargetMode="External"/><Relationship Id="rId2" Type="http://schemas.openxmlformats.org/officeDocument/2006/relationships/image" Target="../media/image28.png"/><Relationship Id="rId1" Type="http://schemas.openxmlformats.org/officeDocument/2006/relationships/slideLayout" Target="../slideLayouts/slideLayout2.xml"/><Relationship Id="rId5" Type="http://schemas.openxmlformats.org/officeDocument/2006/relationships/image" Target="../media/image11.png"/><Relationship Id="rId4" Type="http://schemas.openxmlformats.org/officeDocument/2006/relationships/image" Target="../media/image10.png"/></Relationships>
</file>

<file path=ppt/slides/_rels/slide2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7.xml"/><Relationship Id="rId4" Type="http://schemas.openxmlformats.org/officeDocument/2006/relationships/image" Target="../media/image29.png"/></Relationships>
</file>

<file path=ppt/slides/_rels/slide3.xml.rels><?xml version="1.0" encoding="UTF-8" standalone="yes"?>
<Relationships xmlns="http://schemas.openxmlformats.org/package/2006/relationships"><Relationship Id="rId8" Type="http://schemas.openxmlformats.org/officeDocument/2006/relationships/image" Target="../media/image13.svg"/><Relationship Id="rId13" Type="http://schemas.openxmlformats.org/officeDocument/2006/relationships/image" Target="../media/image16.png"/><Relationship Id="rId3" Type="http://schemas.openxmlformats.org/officeDocument/2006/relationships/diagramLayout" Target="../diagrams/layout1.xml"/><Relationship Id="rId7" Type="http://schemas.openxmlformats.org/officeDocument/2006/relationships/image" Target="../media/image12.png"/><Relationship Id="rId12" Type="http://schemas.openxmlformats.org/officeDocument/2006/relationships/image" Target="../media/image11.png"/><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11" Type="http://schemas.openxmlformats.org/officeDocument/2006/relationships/image" Target="../media/image10.png"/><Relationship Id="rId5" Type="http://schemas.openxmlformats.org/officeDocument/2006/relationships/diagramColors" Target="../diagrams/colors1.xml"/><Relationship Id="rId10" Type="http://schemas.openxmlformats.org/officeDocument/2006/relationships/image" Target="../media/image15.jpeg"/><Relationship Id="rId4" Type="http://schemas.openxmlformats.org/officeDocument/2006/relationships/diagramQuickStyle" Target="../diagrams/quickStyle1.xml"/><Relationship Id="rId9" Type="http://schemas.openxmlformats.org/officeDocument/2006/relationships/image" Target="../media/image14.png"/><Relationship Id="rId14" Type="http://schemas.openxmlformats.org/officeDocument/2006/relationships/image" Target="../media/image17.svg"/></Relationships>
</file>

<file path=ppt/slides/_rels/slide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2.xml"/><Relationship Id="rId5" Type="http://schemas.openxmlformats.org/officeDocument/2006/relationships/image" Target="../media/image11.png"/><Relationship Id="rId4" Type="http://schemas.openxmlformats.org/officeDocument/2006/relationships/image" Target="../media/image10.png"/></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21.jpeg"/><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Image preview">
            <a:extLst>
              <a:ext uri="{FF2B5EF4-FFF2-40B4-BE49-F238E27FC236}">
                <a16:creationId xmlns:a16="http://schemas.microsoft.com/office/drawing/2014/main" id="{7CC9726D-FD4C-C5B8-0D7C-20227568348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212061" y="2169743"/>
            <a:ext cx="2353644" cy="2322998"/>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4" descr="C:\Users\NHSRC\Desktop\1234567.png">
            <a:extLst>
              <a:ext uri="{FF2B5EF4-FFF2-40B4-BE49-F238E27FC236}">
                <a16:creationId xmlns:a16="http://schemas.microsoft.com/office/drawing/2014/main" id="{48853E7A-8F0E-A523-5221-C718DCF351F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2047" y="263572"/>
            <a:ext cx="2070847" cy="1501231"/>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descr="C:\Users\NHSRC\Desktop\123456.png">
            <a:extLst>
              <a:ext uri="{FF2B5EF4-FFF2-40B4-BE49-F238E27FC236}">
                <a16:creationId xmlns:a16="http://schemas.microsoft.com/office/drawing/2014/main" id="{445A4E31-5D2D-E816-4D43-3FD391982CE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802907" y="177799"/>
            <a:ext cx="2250548" cy="1382059"/>
          </a:xfrm>
          <a:prstGeom prst="rect">
            <a:avLst/>
          </a:prstGeom>
          <a:noFill/>
          <a:extLst>
            <a:ext uri="{909E8E84-426E-40DD-AFC4-6F175D3DCCD1}">
              <a14:hiddenFill xmlns:a14="http://schemas.microsoft.com/office/drawing/2010/main">
                <a:solidFill>
                  <a:srgbClr val="FFFFFF"/>
                </a:solidFill>
              </a14:hiddenFill>
            </a:ext>
          </a:extLst>
        </p:spPr>
      </p:pic>
      <p:sp>
        <p:nvSpPr>
          <p:cNvPr id="5" name="object 5">
            <a:extLst>
              <a:ext uri="{FF2B5EF4-FFF2-40B4-BE49-F238E27FC236}">
                <a16:creationId xmlns:a16="http://schemas.microsoft.com/office/drawing/2014/main" id="{1808A298-FBAD-5C79-39BA-25A38A41CEC7}"/>
              </a:ext>
            </a:extLst>
          </p:cNvPr>
          <p:cNvSpPr/>
          <p:nvPr/>
        </p:nvSpPr>
        <p:spPr>
          <a:xfrm>
            <a:off x="311612" y="5093198"/>
            <a:ext cx="1393347" cy="1406653"/>
          </a:xfrm>
          <a:prstGeom prst="rect">
            <a:avLst/>
          </a:prstGeom>
          <a:blipFill>
            <a:blip r:embed="rId5" cstate="print"/>
            <a:stretch>
              <a:fillRect/>
            </a:stretch>
          </a:blipFill>
        </p:spPr>
        <p:txBody>
          <a:bodyPr wrap="square" lIns="0" tIns="0" rIns="0" bIns="0" rtlCol="0"/>
          <a:lstStyle/>
          <a:p>
            <a:endParaRPr/>
          </a:p>
        </p:txBody>
      </p:sp>
      <p:sp>
        <p:nvSpPr>
          <p:cNvPr id="6" name="object 2">
            <a:extLst>
              <a:ext uri="{FF2B5EF4-FFF2-40B4-BE49-F238E27FC236}">
                <a16:creationId xmlns:a16="http://schemas.microsoft.com/office/drawing/2014/main" id="{9A876B06-7AA5-675E-08C2-89EA5E4BA6E0}"/>
              </a:ext>
            </a:extLst>
          </p:cNvPr>
          <p:cNvSpPr/>
          <p:nvPr/>
        </p:nvSpPr>
        <p:spPr>
          <a:xfrm>
            <a:off x="2338045" y="5157536"/>
            <a:ext cx="1393346" cy="1406653"/>
          </a:xfrm>
          <a:prstGeom prst="rect">
            <a:avLst/>
          </a:prstGeom>
          <a:blipFill>
            <a:blip r:embed="rId6" cstate="print"/>
            <a:stretch>
              <a:fillRect/>
            </a:stretch>
          </a:blipFill>
        </p:spPr>
        <p:txBody>
          <a:bodyPr wrap="square" lIns="0" tIns="0" rIns="0" bIns="0" rtlCol="0"/>
          <a:lstStyle/>
          <a:p>
            <a:endParaRPr/>
          </a:p>
        </p:txBody>
      </p:sp>
      <p:sp>
        <p:nvSpPr>
          <p:cNvPr id="7" name="object 6">
            <a:extLst>
              <a:ext uri="{FF2B5EF4-FFF2-40B4-BE49-F238E27FC236}">
                <a16:creationId xmlns:a16="http://schemas.microsoft.com/office/drawing/2014/main" id="{68D5CA04-70D6-4846-3ACC-CF51822C1083}"/>
              </a:ext>
            </a:extLst>
          </p:cNvPr>
          <p:cNvSpPr/>
          <p:nvPr/>
        </p:nvSpPr>
        <p:spPr>
          <a:xfrm>
            <a:off x="4395671" y="5191858"/>
            <a:ext cx="1393348" cy="1399035"/>
          </a:xfrm>
          <a:prstGeom prst="rect">
            <a:avLst/>
          </a:prstGeom>
          <a:blipFill>
            <a:blip r:embed="rId7" cstate="print"/>
            <a:stretch>
              <a:fillRect/>
            </a:stretch>
          </a:blipFill>
        </p:spPr>
        <p:txBody>
          <a:bodyPr wrap="square" lIns="0" tIns="0" rIns="0" bIns="0" rtlCol="0"/>
          <a:lstStyle/>
          <a:p>
            <a:endParaRPr/>
          </a:p>
        </p:txBody>
      </p:sp>
      <p:sp>
        <p:nvSpPr>
          <p:cNvPr id="8" name="object 3">
            <a:extLst>
              <a:ext uri="{FF2B5EF4-FFF2-40B4-BE49-F238E27FC236}">
                <a16:creationId xmlns:a16="http://schemas.microsoft.com/office/drawing/2014/main" id="{9519891E-41BA-2B43-6DE4-88D002C90A59}"/>
              </a:ext>
            </a:extLst>
          </p:cNvPr>
          <p:cNvSpPr/>
          <p:nvPr/>
        </p:nvSpPr>
        <p:spPr>
          <a:xfrm>
            <a:off x="6402983" y="5191858"/>
            <a:ext cx="1393346" cy="1406653"/>
          </a:xfrm>
          <a:prstGeom prst="rect">
            <a:avLst/>
          </a:prstGeom>
          <a:blipFill>
            <a:blip r:embed="rId8" cstate="print"/>
            <a:stretch>
              <a:fillRect/>
            </a:stretch>
          </a:blipFill>
        </p:spPr>
        <p:txBody>
          <a:bodyPr wrap="square" lIns="0" tIns="0" rIns="0" bIns="0" rtlCol="0"/>
          <a:lstStyle/>
          <a:p>
            <a:endParaRPr/>
          </a:p>
        </p:txBody>
      </p:sp>
      <p:sp>
        <p:nvSpPr>
          <p:cNvPr id="9" name="object 4">
            <a:extLst>
              <a:ext uri="{FF2B5EF4-FFF2-40B4-BE49-F238E27FC236}">
                <a16:creationId xmlns:a16="http://schemas.microsoft.com/office/drawing/2014/main" id="{4AE37048-9922-8297-1707-1AB62D22D2CE}"/>
              </a:ext>
            </a:extLst>
          </p:cNvPr>
          <p:cNvSpPr/>
          <p:nvPr/>
        </p:nvSpPr>
        <p:spPr>
          <a:xfrm>
            <a:off x="8287670" y="5191858"/>
            <a:ext cx="1393346" cy="1406654"/>
          </a:xfrm>
          <a:prstGeom prst="rect">
            <a:avLst/>
          </a:prstGeom>
          <a:blipFill>
            <a:blip r:embed="rId9" cstate="print"/>
            <a:stretch>
              <a:fillRect/>
            </a:stretch>
          </a:blipFill>
        </p:spPr>
        <p:txBody>
          <a:bodyPr wrap="square" lIns="0" tIns="0" rIns="0" bIns="0" rtlCol="0"/>
          <a:lstStyle/>
          <a:p>
            <a:endParaRPr/>
          </a:p>
        </p:txBody>
      </p:sp>
      <p:sp>
        <p:nvSpPr>
          <p:cNvPr id="10" name="object 7">
            <a:extLst>
              <a:ext uri="{FF2B5EF4-FFF2-40B4-BE49-F238E27FC236}">
                <a16:creationId xmlns:a16="http://schemas.microsoft.com/office/drawing/2014/main" id="{153894CE-22D5-69CF-7950-43F18C025F5B}"/>
              </a:ext>
            </a:extLst>
          </p:cNvPr>
          <p:cNvSpPr/>
          <p:nvPr/>
        </p:nvSpPr>
        <p:spPr>
          <a:xfrm>
            <a:off x="10172357" y="5281090"/>
            <a:ext cx="1393348" cy="1317421"/>
          </a:xfrm>
          <a:prstGeom prst="rect">
            <a:avLst/>
          </a:prstGeom>
          <a:blipFill>
            <a:blip r:embed="rId10" cstate="print"/>
            <a:stretch>
              <a:fillRect/>
            </a:stretch>
          </a:blipFill>
        </p:spPr>
        <p:txBody>
          <a:bodyPr wrap="square" lIns="0" tIns="0" rIns="0" bIns="0" rtlCol="0"/>
          <a:lstStyle/>
          <a:p>
            <a:endParaRPr/>
          </a:p>
        </p:txBody>
      </p:sp>
      <p:sp>
        <p:nvSpPr>
          <p:cNvPr id="11" name="Title 1">
            <a:extLst>
              <a:ext uri="{FF2B5EF4-FFF2-40B4-BE49-F238E27FC236}">
                <a16:creationId xmlns:a16="http://schemas.microsoft.com/office/drawing/2014/main" id="{C9A1F1CC-4178-4C31-91AB-0125BA3AFDA2}"/>
              </a:ext>
            </a:extLst>
          </p:cNvPr>
          <p:cNvSpPr txBox="1">
            <a:spLocks/>
          </p:cNvSpPr>
          <p:nvPr/>
        </p:nvSpPr>
        <p:spPr>
          <a:xfrm>
            <a:off x="2338045" y="2514600"/>
            <a:ext cx="6377495" cy="1828800"/>
          </a:xfrm>
          <a:prstGeom prst="rect">
            <a:avLst/>
          </a:prstGeom>
        </p:spPr>
        <p:txBody>
          <a:bodyPr vert="horz" lIns="91440" tIns="45720" rIns="91440" bIns="45720" rtlCol="0" anchor="ctr">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 sz="4400" b="1" dirty="0">
                <a:solidFill>
                  <a:srgbClr val="00B4CC"/>
                </a:solidFill>
                <a:latin typeface="Cambria" panose="02040503050406030204" pitchFamily="18" charset="0"/>
                <a:ea typeface="Cambria" panose="02040503050406030204" pitchFamily="18" charset="0"/>
              </a:rPr>
              <a:t>Inventory Management</a:t>
            </a:r>
          </a:p>
        </p:txBody>
      </p:sp>
      <p:sp>
        <p:nvSpPr>
          <p:cNvPr id="14" name="Rectangle 13">
            <a:extLst>
              <a:ext uri="{FF2B5EF4-FFF2-40B4-BE49-F238E27FC236}">
                <a16:creationId xmlns:a16="http://schemas.microsoft.com/office/drawing/2014/main" id="{58014FA8-19B5-0A84-A5CA-A39BE3F8AC8A}"/>
              </a:ext>
            </a:extLst>
          </p:cNvPr>
          <p:cNvSpPr/>
          <p:nvPr/>
        </p:nvSpPr>
        <p:spPr>
          <a:xfrm>
            <a:off x="0" y="0"/>
            <a:ext cx="12192000" cy="130588"/>
          </a:xfrm>
          <a:prstGeom prst="rect">
            <a:avLst/>
          </a:prstGeom>
          <a:solidFill>
            <a:srgbClr val="00B4C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15" name="Rectangle 14">
            <a:extLst>
              <a:ext uri="{FF2B5EF4-FFF2-40B4-BE49-F238E27FC236}">
                <a16:creationId xmlns:a16="http://schemas.microsoft.com/office/drawing/2014/main" id="{52CD27FD-E133-39ED-A585-560ED6336688}"/>
              </a:ext>
            </a:extLst>
          </p:cNvPr>
          <p:cNvSpPr/>
          <p:nvPr/>
        </p:nvSpPr>
        <p:spPr>
          <a:xfrm rot="5400000">
            <a:off x="-3294739" y="3424726"/>
            <a:ext cx="6728009" cy="138542"/>
          </a:xfrm>
          <a:prstGeom prst="rect">
            <a:avLst/>
          </a:prstGeom>
          <a:solidFill>
            <a:srgbClr val="00B4C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16" name="Rectangle 15">
            <a:extLst>
              <a:ext uri="{FF2B5EF4-FFF2-40B4-BE49-F238E27FC236}">
                <a16:creationId xmlns:a16="http://schemas.microsoft.com/office/drawing/2014/main" id="{3EBD0415-32E5-9E3F-FAB2-FD1D2ED0F91B}"/>
              </a:ext>
            </a:extLst>
          </p:cNvPr>
          <p:cNvSpPr/>
          <p:nvPr/>
        </p:nvSpPr>
        <p:spPr>
          <a:xfrm rot="5400000">
            <a:off x="8815831" y="3368212"/>
            <a:ext cx="6613790" cy="138546"/>
          </a:xfrm>
          <a:prstGeom prst="rect">
            <a:avLst/>
          </a:prstGeom>
          <a:solidFill>
            <a:srgbClr val="00B4C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17" name="Rectangle 16">
            <a:extLst>
              <a:ext uri="{FF2B5EF4-FFF2-40B4-BE49-F238E27FC236}">
                <a16:creationId xmlns:a16="http://schemas.microsoft.com/office/drawing/2014/main" id="{59291CB4-6422-5775-15B7-BB1BF29A4041}"/>
              </a:ext>
            </a:extLst>
          </p:cNvPr>
          <p:cNvSpPr/>
          <p:nvPr/>
        </p:nvSpPr>
        <p:spPr>
          <a:xfrm>
            <a:off x="0" y="6744382"/>
            <a:ext cx="12192000" cy="113618"/>
          </a:xfrm>
          <a:prstGeom prst="rect">
            <a:avLst/>
          </a:prstGeom>
          <a:solidFill>
            <a:srgbClr val="00B4C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a:p>
        </p:txBody>
      </p:sp>
    </p:spTree>
    <p:extLst>
      <p:ext uri="{BB962C8B-B14F-4D97-AF65-F5344CB8AC3E}">
        <p14:creationId xmlns:p14="http://schemas.microsoft.com/office/powerpoint/2010/main" val="41983635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2E73A9F-4B3C-4245-0CE2-B8EDC3AA67AA}"/>
            </a:ext>
          </a:extLst>
        </p:cNvPr>
        <p:cNvGrpSpPr/>
        <p:nvPr/>
      </p:nvGrpSpPr>
      <p:grpSpPr>
        <a:xfrm>
          <a:off x="0" y="0"/>
          <a:ext cx="0" cy="0"/>
          <a:chOff x="0" y="0"/>
          <a:chExt cx="0" cy="0"/>
        </a:xfrm>
      </p:grpSpPr>
      <p:sp>
        <p:nvSpPr>
          <p:cNvPr id="5" name="Oval 4">
            <a:extLst>
              <a:ext uri="{FF2B5EF4-FFF2-40B4-BE49-F238E27FC236}">
                <a16:creationId xmlns:a16="http://schemas.microsoft.com/office/drawing/2014/main" id="{8D92EDB0-0B03-2948-2EE8-8D38376156F9}"/>
              </a:ext>
            </a:extLst>
          </p:cNvPr>
          <p:cNvSpPr/>
          <p:nvPr/>
        </p:nvSpPr>
        <p:spPr>
          <a:xfrm>
            <a:off x="2677214" y="5349712"/>
            <a:ext cx="1706252" cy="1475294"/>
          </a:xfrm>
          <a:prstGeom prst="ellipse">
            <a:avLst/>
          </a:prstGeom>
          <a:solidFill>
            <a:srgbClr val="82BCC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7" name="Oval 6">
            <a:extLst>
              <a:ext uri="{FF2B5EF4-FFF2-40B4-BE49-F238E27FC236}">
                <a16:creationId xmlns:a16="http://schemas.microsoft.com/office/drawing/2014/main" id="{815AB877-5E7F-FDF1-89A6-95BC98B88526}"/>
              </a:ext>
            </a:extLst>
          </p:cNvPr>
          <p:cNvSpPr/>
          <p:nvPr/>
        </p:nvSpPr>
        <p:spPr>
          <a:xfrm>
            <a:off x="3978111" y="438347"/>
            <a:ext cx="593889" cy="518474"/>
          </a:xfrm>
          <a:prstGeom prst="ellipse">
            <a:avLst/>
          </a:prstGeom>
          <a:solidFill>
            <a:srgbClr val="82BCC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6" name="Rectangle 5">
            <a:extLst>
              <a:ext uri="{FF2B5EF4-FFF2-40B4-BE49-F238E27FC236}">
                <a16:creationId xmlns:a16="http://schemas.microsoft.com/office/drawing/2014/main" id="{1AB4481B-87AE-0272-5F82-7DA1D521881D}"/>
              </a:ext>
            </a:extLst>
          </p:cNvPr>
          <p:cNvSpPr/>
          <p:nvPr/>
        </p:nvSpPr>
        <p:spPr>
          <a:xfrm>
            <a:off x="0" y="0"/>
            <a:ext cx="3648173" cy="6858000"/>
          </a:xfrm>
          <a:prstGeom prst="rect">
            <a:avLst/>
          </a:prstGeom>
          <a:solidFill>
            <a:srgbClr val="00B4C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500" b="1" dirty="0">
                <a:latin typeface="Cambria" panose="02040503050406030204" pitchFamily="18" charset="0"/>
                <a:ea typeface="Cambria" panose="02040503050406030204" pitchFamily="18" charset="0"/>
              </a:rPr>
              <a:t>VED (Vital, Essential, Desirable) analysis</a:t>
            </a:r>
            <a:endParaRPr lang="en-IN" sz="3500" b="1" dirty="0">
              <a:latin typeface="Cambria" panose="02040503050406030204" pitchFamily="18" charset="0"/>
              <a:ea typeface="Cambria" panose="02040503050406030204" pitchFamily="18" charset="0"/>
            </a:endParaRPr>
          </a:p>
        </p:txBody>
      </p:sp>
      <p:sp>
        <p:nvSpPr>
          <p:cNvPr id="8" name="Oval 7">
            <a:extLst>
              <a:ext uri="{FF2B5EF4-FFF2-40B4-BE49-F238E27FC236}">
                <a16:creationId xmlns:a16="http://schemas.microsoft.com/office/drawing/2014/main" id="{385CF592-9D3D-1356-CC27-A97944CE2959}"/>
              </a:ext>
            </a:extLst>
          </p:cNvPr>
          <p:cNvSpPr/>
          <p:nvPr/>
        </p:nvSpPr>
        <p:spPr>
          <a:xfrm>
            <a:off x="10851822" y="6344239"/>
            <a:ext cx="593889" cy="518474"/>
          </a:xfrm>
          <a:prstGeom prst="ellipse">
            <a:avLst/>
          </a:prstGeom>
          <a:solidFill>
            <a:srgbClr val="82BCC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3" name="Content Placeholder 2">
            <a:extLst>
              <a:ext uri="{FF2B5EF4-FFF2-40B4-BE49-F238E27FC236}">
                <a16:creationId xmlns:a16="http://schemas.microsoft.com/office/drawing/2014/main" id="{F87C2664-3A23-862D-DF14-FD6959F8C112}"/>
              </a:ext>
            </a:extLst>
          </p:cNvPr>
          <p:cNvSpPr txBox="1">
            <a:spLocks/>
          </p:cNvSpPr>
          <p:nvPr/>
        </p:nvSpPr>
        <p:spPr>
          <a:xfrm>
            <a:off x="3978111" y="2922308"/>
            <a:ext cx="7607431" cy="2943567"/>
          </a:xfrm>
          <a:prstGeom prst="rect">
            <a:avLst/>
          </a:prstGeom>
        </p:spPr>
        <p:txBody>
          <a:bodyPr vert="horz" lIns="91440" tIns="45720" rIns="91440" bIns="45720" rtlCol="0" anchor="ct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endParaRPr lang="en-US" sz="2400" dirty="0">
              <a:latin typeface="Cambria" panose="02040503050406030204" pitchFamily="18" charset="0"/>
              <a:ea typeface="Cambria" panose="02040503050406030204" pitchFamily="18" charset="0"/>
            </a:endParaRPr>
          </a:p>
        </p:txBody>
      </p:sp>
      <p:sp>
        <p:nvSpPr>
          <p:cNvPr id="9" name="Rectangle 8">
            <a:extLst>
              <a:ext uri="{FF2B5EF4-FFF2-40B4-BE49-F238E27FC236}">
                <a16:creationId xmlns:a16="http://schemas.microsoft.com/office/drawing/2014/main" id="{94A55419-00FF-ABF7-78A8-06699E14ABB6}"/>
              </a:ext>
            </a:extLst>
          </p:cNvPr>
          <p:cNvSpPr/>
          <p:nvPr/>
        </p:nvSpPr>
        <p:spPr>
          <a:xfrm>
            <a:off x="4275055" y="875166"/>
            <a:ext cx="7574685" cy="641674"/>
          </a:xfrm>
          <a:prstGeom prst="rect">
            <a:avLst/>
          </a:prstGeom>
          <a:solidFill>
            <a:schemeClr val="accent5">
              <a:lumMod val="20000"/>
              <a:lumOff val="80000"/>
            </a:schemeClr>
          </a:solidFill>
        </p:spPr>
        <p:style>
          <a:lnRef idx="3">
            <a:schemeClr val="lt1"/>
          </a:lnRef>
          <a:fillRef idx="1">
            <a:schemeClr val="accent1"/>
          </a:fillRef>
          <a:effectRef idx="1">
            <a:schemeClr val="accent1"/>
          </a:effectRef>
          <a:fontRef idx="minor">
            <a:schemeClr val="lt1"/>
          </a:fontRef>
        </p:style>
        <p:txBody>
          <a:bodyPr rtlCol="0" anchor="ctr"/>
          <a:lstStyle/>
          <a:p>
            <a:pPr marL="0" marR="0" lvl="0" indent="0" algn="just" defTabSz="457200" rtl="0" eaLnBrk="0" fontAlgn="base" latinLnBrk="0" hangingPunct="0">
              <a:lnSpc>
                <a:spcPct val="100000"/>
              </a:lnSpc>
              <a:spcBef>
                <a:spcPts val="530"/>
              </a:spcBef>
              <a:spcAft>
                <a:spcPct val="0"/>
              </a:spcAft>
              <a:buClrTx/>
              <a:buSzTx/>
              <a:buFontTx/>
              <a:buNone/>
              <a:tabLst/>
              <a:defRPr/>
            </a:pPr>
            <a:r>
              <a:rPr lang="en-US" dirty="0">
                <a:solidFill>
                  <a:schemeClr val="tx1"/>
                </a:solidFill>
                <a:latin typeface="Cambria" panose="02040503050406030204" pitchFamily="18" charset="0"/>
                <a:ea typeface="Cambria" panose="02040503050406030204" pitchFamily="18" charset="0"/>
              </a:rPr>
              <a:t>In this analysis medicines are classified by their importance to the facility’s operations</a:t>
            </a:r>
          </a:p>
        </p:txBody>
      </p:sp>
      <p:sp>
        <p:nvSpPr>
          <p:cNvPr id="10" name="Rectangle 9">
            <a:extLst>
              <a:ext uri="{FF2B5EF4-FFF2-40B4-BE49-F238E27FC236}">
                <a16:creationId xmlns:a16="http://schemas.microsoft.com/office/drawing/2014/main" id="{CE75D873-89A4-0E6B-56BD-F6714601A51D}"/>
              </a:ext>
            </a:extLst>
          </p:cNvPr>
          <p:cNvSpPr/>
          <p:nvPr/>
        </p:nvSpPr>
        <p:spPr>
          <a:xfrm>
            <a:off x="4275055" y="1647705"/>
            <a:ext cx="7574685" cy="4892512"/>
          </a:xfrm>
          <a:prstGeom prst="rect">
            <a:avLst/>
          </a:prstGeom>
          <a:solidFill>
            <a:schemeClr val="accent5">
              <a:lumMod val="20000"/>
              <a:lumOff val="80000"/>
            </a:schemeClr>
          </a:solidFill>
        </p:spPr>
        <p:style>
          <a:lnRef idx="3">
            <a:schemeClr val="lt1"/>
          </a:lnRef>
          <a:fillRef idx="1">
            <a:schemeClr val="accent1"/>
          </a:fillRef>
          <a:effectRef idx="1">
            <a:schemeClr val="accent1"/>
          </a:effectRef>
          <a:fontRef idx="minor">
            <a:schemeClr val="lt1"/>
          </a:fontRef>
        </p:style>
        <p:txBody>
          <a:bodyPr rtlCol="0" anchor="ctr"/>
          <a:lstStyle/>
          <a:p>
            <a:pPr marL="285750" marR="0" lvl="0" indent="-285750" algn="just" defTabSz="457200" rtl="0" eaLnBrk="0" fontAlgn="base" latinLnBrk="0" hangingPunct="0">
              <a:lnSpc>
                <a:spcPct val="100000"/>
              </a:lnSpc>
              <a:spcBef>
                <a:spcPts val="530"/>
              </a:spcBef>
              <a:spcAft>
                <a:spcPct val="0"/>
              </a:spcAft>
              <a:buClrTx/>
              <a:buSzTx/>
              <a:buFont typeface="Arial" panose="020B0604020202020204" pitchFamily="34" charset="0"/>
              <a:buChar char="•"/>
              <a:tabLst/>
              <a:defRPr/>
            </a:pPr>
            <a:r>
              <a:rPr lang="en-US" b="1" dirty="0">
                <a:solidFill>
                  <a:schemeClr val="tx1"/>
                </a:solidFill>
                <a:latin typeface="Cambria" panose="02040503050406030204" pitchFamily="18" charset="0"/>
                <a:ea typeface="Cambria" panose="02040503050406030204" pitchFamily="18" charset="0"/>
              </a:rPr>
              <a:t>Vital (V): </a:t>
            </a:r>
            <a:r>
              <a:rPr lang="en-US" dirty="0">
                <a:solidFill>
                  <a:schemeClr val="tx1"/>
                </a:solidFill>
                <a:latin typeface="Cambria" panose="02040503050406030204" pitchFamily="18" charset="0"/>
                <a:ea typeface="Cambria" panose="02040503050406030204" pitchFamily="18" charset="0"/>
              </a:rPr>
              <a:t>Items essential for patient survival and uninterrupted services. </a:t>
            </a:r>
          </a:p>
          <a:p>
            <a:pPr lvl="1" algn="just" defTabSz="457200" eaLnBrk="0" fontAlgn="base" hangingPunct="0">
              <a:spcBef>
                <a:spcPts val="530"/>
              </a:spcBef>
              <a:spcAft>
                <a:spcPct val="0"/>
              </a:spcAft>
              <a:defRPr/>
            </a:pPr>
            <a:r>
              <a:rPr lang="en-US" dirty="0">
                <a:solidFill>
                  <a:schemeClr val="tx1"/>
                </a:solidFill>
                <a:latin typeface="Cambria" panose="02040503050406030204" pitchFamily="18" charset="0"/>
                <a:ea typeface="Cambria" panose="02040503050406030204" pitchFamily="18" charset="0"/>
              </a:rPr>
              <a:t>E.g.- Adrenaline injection, Atropine injection, Oxygen gas, Snake venom        antiserum, Anti-rabies vaccine, Insulin injection etc. </a:t>
            </a:r>
          </a:p>
          <a:p>
            <a:pPr lvl="1" algn="just" defTabSz="457200" eaLnBrk="0" fontAlgn="base" hangingPunct="0">
              <a:spcBef>
                <a:spcPts val="530"/>
              </a:spcBef>
              <a:spcAft>
                <a:spcPct val="0"/>
              </a:spcAft>
              <a:defRPr/>
            </a:pPr>
            <a:r>
              <a:rPr lang="en-US" b="1" i="1" dirty="0">
                <a:solidFill>
                  <a:schemeClr val="tx1"/>
                </a:solidFill>
                <a:latin typeface="Cambria" panose="02040503050406030204" pitchFamily="18" charset="0"/>
                <a:ea typeface="Cambria" panose="02040503050406030204" pitchFamily="18" charset="0"/>
              </a:rPr>
              <a:t>Their absence causes major disruptions</a:t>
            </a:r>
          </a:p>
          <a:p>
            <a:pPr marL="285750" indent="-285750" algn="just" defTabSz="457200" eaLnBrk="0" fontAlgn="base" hangingPunct="0">
              <a:spcBef>
                <a:spcPts val="530"/>
              </a:spcBef>
              <a:spcAft>
                <a:spcPct val="0"/>
              </a:spcAft>
              <a:buFont typeface="Arial" panose="020B0604020202020204" pitchFamily="34" charset="0"/>
              <a:buChar char="•"/>
              <a:defRPr/>
            </a:pPr>
            <a:r>
              <a:rPr lang="en-US" b="1" dirty="0">
                <a:solidFill>
                  <a:schemeClr val="tx1"/>
                </a:solidFill>
                <a:latin typeface="Cambria" panose="02040503050406030204" pitchFamily="18" charset="0"/>
                <a:ea typeface="Cambria" panose="02040503050406030204" pitchFamily="18" charset="0"/>
              </a:rPr>
              <a:t>Essential (E): </a:t>
            </a:r>
            <a:r>
              <a:rPr lang="en-US" dirty="0">
                <a:solidFill>
                  <a:schemeClr val="tx1"/>
                </a:solidFill>
                <a:latin typeface="Cambria" panose="02040503050406030204" pitchFamily="18" charset="0"/>
                <a:ea typeface="Cambria" panose="02040503050406030204" pitchFamily="18" charset="0"/>
              </a:rPr>
              <a:t>Important items, but alternatives or substitutes may be available.</a:t>
            </a:r>
          </a:p>
          <a:p>
            <a:pPr lvl="1" defTabSz="457200" eaLnBrk="0" fontAlgn="base" hangingPunct="0">
              <a:spcBef>
                <a:spcPts val="530"/>
              </a:spcBef>
              <a:spcAft>
                <a:spcPct val="0"/>
              </a:spcAft>
              <a:defRPr/>
            </a:pPr>
            <a:r>
              <a:rPr lang="en-US" dirty="0">
                <a:solidFill>
                  <a:schemeClr val="tx1"/>
                </a:solidFill>
                <a:latin typeface="Cambria" panose="02040503050406030204" pitchFamily="18" charset="0"/>
                <a:ea typeface="Cambria" panose="02040503050406030204" pitchFamily="18" charset="0"/>
              </a:rPr>
              <a:t>E.g.:- Paracetamol, Ibuprofen, Amoxicillin, ORS, Hydrocortisone, Diazepam etc.   </a:t>
            </a:r>
          </a:p>
          <a:p>
            <a:pPr lvl="1" algn="just" defTabSz="457200" eaLnBrk="0" fontAlgn="base" hangingPunct="0">
              <a:spcBef>
                <a:spcPts val="530"/>
              </a:spcBef>
              <a:spcAft>
                <a:spcPct val="0"/>
              </a:spcAft>
              <a:defRPr/>
            </a:pPr>
            <a:r>
              <a:rPr lang="en-US" b="1" i="1" dirty="0">
                <a:solidFill>
                  <a:schemeClr val="tx1"/>
                </a:solidFill>
                <a:latin typeface="Cambria" panose="02040503050406030204" pitchFamily="18" charset="0"/>
                <a:ea typeface="Cambria" panose="02040503050406030204" pitchFamily="18" charset="0"/>
              </a:rPr>
              <a:t>Their absence affects service but is not life-threatening.</a:t>
            </a:r>
          </a:p>
          <a:p>
            <a:pPr marL="285750" indent="-285750" algn="just" defTabSz="457200" eaLnBrk="0" fontAlgn="base" hangingPunct="0">
              <a:spcBef>
                <a:spcPts val="530"/>
              </a:spcBef>
              <a:spcAft>
                <a:spcPct val="0"/>
              </a:spcAft>
              <a:buFont typeface="Arial" panose="020B0604020202020204" pitchFamily="34" charset="0"/>
              <a:buChar char="•"/>
              <a:defRPr/>
            </a:pPr>
            <a:r>
              <a:rPr lang="en-US" b="1" dirty="0">
                <a:solidFill>
                  <a:schemeClr val="tx1"/>
                </a:solidFill>
                <a:latin typeface="Cambria" panose="02040503050406030204" pitchFamily="18" charset="0"/>
                <a:ea typeface="Cambria" panose="02040503050406030204" pitchFamily="18" charset="0"/>
              </a:rPr>
              <a:t>Desirable (D):</a:t>
            </a:r>
            <a:r>
              <a:rPr lang="en-US" b="1" i="1" dirty="0">
                <a:solidFill>
                  <a:schemeClr val="tx1"/>
                </a:solidFill>
                <a:latin typeface="Cambria" panose="02040503050406030204" pitchFamily="18" charset="0"/>
                <a:ea typeface="Cambria" panose="02040503050406030204" pitchFamily="18" charset="0"/>
              </a:rPr>
              <a:t> </a:t>
            </a:r>
            <a:r>
              <a:rPr lang="en-US" dirty="0">
                <a:solidFill>
                  <a:schemeClr val="tx1"/>
                </a:solidFill>
                <a:latin typeface="Cambria" panose="02040503050406030204" pitchFamily="18" charset="0"/>
                <a:ea typeface="Cambria" panose="02040503050406030204" pitchFamily="18" charset="0"/>
              </a:rPr>
              <a:t>Items whose shortage or absence does not critically affect hospital operations.</a:t>
            </a:r>
          </a:p>
          <a:p>
            <a:pPr lvl="1" algn="just" defTabSz="457200" eaLnBrk="0" fontAlgn="base" hangingPunct="0">
              <a:spcBef>
                <a:spcPts val="530"/>
              </a:spcBef>
              <a:spcAft>
                <a:spcPct val="0"/>
              </a:spcAft>
              <a:defRPr/>
            </a:pPr>
            <a:r>
              <a:rPr lang="en-US" dirty="0" err="1">
                <a:solidFill>
                  <a:schemeClr val="tx1"/>
                </a:solidFill>
                <a:latin typeface="Cambria" panose="02040503050406030204" pitchFamily="18" charset="0"/>
                <a:ea typeface="Cambria" panose="02040503050406030204" pitchFamily="18" charset="0"/>
              </a:rPr>
              <a:t>E.g</a:t>
            </a:r>
            <a:r>
              <a:rPr lang="en-US" dirty="0">
                <a:solidFill>
                  <a:schemeClr val="tx1"/>
                </a:solidFill>
                <a:latin typeface="Cambria" panose="02040503050406030204" pitchFamily="18" charset="0"/>
                <a:ea typeface="Cambria" panose="02040503050406030204" pitchFamily="18" charset="0"/>
              </a:rPr>
              <a:t>:- Multi-vitamin tablets, </a:t>
            </a:r>
            <a:r>
              <a:rPr lang="en-US" dirty="0" err="1">
                <a:solidFill>
                  <a:schemeClr val="tx1"/>
                </a:solidFill>
                <a:latin typeface="Cambria" panose="02040503050406030204" pitchFamily="18" charset="0"/>
                <a:ea typeface="Cambria" panose="02040503050406030204" pitchFamily="18" charset="0"/>
              </a:rPr>
              <a:t>Levofloxacillin</a:t>
            </a:r>
            <a:r>
              <a:rPr lang="en-US" dirty="0">
                <a:solidFill>
                  <a:schemeClr val="tx1"/>
                </a:solidFill>
                <a:latin typeface="Cambria" panose="02040503050406030204" pitchFamily="18" charset="0"/>
                <a:ea typeface="Cambria" panose="02040503050406030204" pitchFamily="18" charset="0"/>
              </a:rPr>
              <a:t>, Cefadroxil, Antacids etc. </a:t>
            </a:r>
          </a:p>
          <a:p>
            <a:pPr lvl="1" algn="just" defTabSz="457200" eaLnBrk="0" fontAlgn="base" hangingPunct="0">
              <a:spcBef>
                <a:spcPts val="530"/>
              </a:spcBef>
              <a:spcAft>
                <a:spcPct val="0"/>
              </a:spcAft>
              <a:defRPr/>
            </a:pPr>
            <a:r>
              <a:rPr lang="en-US" b="1" i="1" dirty="0">
                <a:solidFill>
                  <a:schemeClr val="tx1"/>
                </a:solidFill>
                <a:latin typeface="Cambria" panose="02040503050406030204" pitchFamily="18" charset="0"/>
                <a:ea typeface="Cambria" panose="02040503050406030204" pitchFamily="18" charset="0"/>
              </a:rPr>
              <a:t>Their absence not critically affects service.</a:t>
            </a:r>
          </a:p>
        </p:txBody>
      </p:sp>
      <p:pic>
        <p:nvPicPr>
          <p:cNvPr id="2" name="Picture 1">
            <a:extLst>
              <a:ext uri="{FF2B5EF4-FFF2-40B4-BE49-F238E27FC236}">
                <a16:creationId xmlns:a16="http://schemas.microsoft.com/office/drawing/2014/main" id="{E266EF32-9664-895C-202D-4F1F333EAEF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7147" y="102626"/>
            <a:ext cx="835564" cy="644626"/>
          </a:xfrm>
          <a:prstGeom prst="rect">
            <a:avLst/>
          </a:prstGeom>
        </p:spPr>
      </p:pic>
      <p:pic>
        <p:nvPicPr>
          <p:cNvPr id="4" name="Picture 4">
            <a:extLst>
              <a:ext uri="{FF2B5EF4-FFF2-40B4-BE49-F238E27FC236}">
                <a16:creationId xmlns:a16="http://schemas.microsoft.com/office/drawing/2014/main" id="{F67F3B35-3FE9-9F20-9BA8-A3D992EE4F4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962967" y="102627"/>
            <a:ext cx="1061885" cy="6446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7235731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DF04AEA-468C-7A87-29D0-E150C7A34D84}"/>
            </a:ext>
          </a:extLst>
        </p:cNvPr>
        <p:cNvGrpSpPr/>
        <p:nvPr/>
      </p:nvGrpSpPr>
      <p:grpSpPr>
        <a:xfrm>
          <a:off x="0" y="0"/>
          <a:ext cx="0" cy="0"/>
          <a:chOff x="0" y="0"/>
          <a:chExt cx="0" cy="0"/>
        </a:xfrm>
      </p:grpSpPr>
      <p:sp>
        <p:nvSpPr>
          <p:cNvPr id="5" name="Oval 4">
            <a:extLst>
              <a:ext uri="{FF2B5EF4-FFF2-40B4-BE49-F238E27FC236}">
                <a16:creationId xmlns:a16="http://schemas.microsoft.com/office/drawing/2014/main" id="{953BEFE4-F629-E788-AEF7-DD1CD2F2A5C4}"/>
              </a:ext>
            </a:extLst>
          </p:cNvPr>
          <p:cNvSpPr/>
          <p:nvPr/>
        </p:nvSpPr>
        <p:spPr>
          <a:xfrm>
            <a:off x="2677214" y="5349712"/>
            <a:ext cx="1706252" cy="1475294"/>
          </a:xfrm>
          <a:prstGeom prst="ellipse">
            <a:avLst/>
          </a:prstGeom>
          <a:solidFill>
            <a:srgbClr val="82BCC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6" name="Rectangle 5">
            <a:extLst>
              <a:ext uri="{FF2B5EF4-FFF2-40B4-BE49-F238E27FC236}">
                <a16:creationId xmlns:a16="http://schemas.microsoft.com/office/drawing/2014/main" id="{1EFEDF78-F5C1-53CE-D852-54D5E0350907}"/>
              </a:ext>
            </a:extLst>
          </p:cNvPr>
          <p:cNvSpPr/>
          <p:nvPr/>
        </p:nvSpPr>
        <p:spPr>
          <a:xfrm>
            <a:off x="0" y="0"/>
            <a:ext cx="3648173" cy="6858000"/>
          </a:xfrm>
          <a:prstGeom prst="rect">
            <a:avLst/>
          </a:prstGeom>
          <a:solidFill>
            <a:srgbClr val="00B4C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500" b="1" dirty="0">
                <a:latin typeface="Cambria" panose="02040503050406030204" pitchFamily="18" charset="0"/>
                <a:ea typeface="Cambria" panose="02040503050406030204" pitchFamily="18" charset="0"/>
              </a:rPr>
              <a:t>FSN (Fast, Slow, Non-Moving) Analysis</a:t>
            </a:r>
          </a:p>
          <a:p>
            <a:pPr algn="ctr"/>
            <a:endParaRPr lang="en-US" sz="3500" b="1" dirty="0">
              <a:latin typeface="Cambria" panose="02040503050406030204" pitchFamily="18" charset="0"/>
              <a:ea typeface="Cambria" panose="02040503050406030204" pitchFamily="18" charset="0"/>
            </a:endParaRPr>
          </a:p>
          <a:p>
            <a:pPr algn="ctr"/>
            <a:endParaRPr lang="en-US" sz="3500" b="1" dirty="0">
              <a:latin typeface="Cambria" panose="02040503050406030204" pitchFamily="18" charset="0"/>
              <a:ea typeface="Cambria" panose="02040503050406030204" pitchFamily="18" charset="0"/>
            </a:endParaRPr>
          </a:p>
          <a:p>
            <a:pPr algn="ctr"/>
            <a:endParaRPr lang="en-US" sz="3500" b="1" dirty="0">
              <a:latin typeface="Cambria" panose="02040503050406030204" pitchFamily="18" charset="0"/>
              <a:ea typeface="Cambria" panose="02040503050406030204" pitchFamily="18" charset="0"/>
            </a:endParaRPr>
          </a:p>
          <a:p>
            <a:pPr algn="ctr"/>
            <a:endParaRPr lang="en-IN" sz="3500" b="1" dirty="0">
              <a:latin typeface="Cambria" panose="02040503050406030204" pitchFamily="18" charset="0"/>
              <a:ea typeface="Cambria" panose="02040503050406030204" pitchFamily="18" charset="0"/>
            </a:endParaRPr>
          </a:p>
        </p:txBody>
      </p:sp>
      <p:sp>
        <p:nvSpPr>
          <p:cNvPr id="8" name="Oval 7">
            <a:extLst>
              <a:ext uri="{FF2B5EF4-FFF2-40B4-BE49-F238E27FC236}">
                <a16:creationId xmlns:a16="http://schemas.microsoft.com/office/drawing/2014/main" id="{3E91F05E-E40F-DF01-CA9B-2B4E5C6FB38A}"/>
              </a:ext>
            </a:extLst>
          </p:cNvPr>
          <p:cNvSpPr/>
          <p:nvPr/>
        </p:nvSpPr>
        <p:spPr>
          <a:xfrm>
            <a:off x="10851822" y="6344239"/>
            <a:ext cx="593889" cy="518474"/>
          </a:xfrm>
          <a:prstGeom prst="ellipse">
            <a:avLst/>
          </a:prstGeom>
          <a:solidFill>
            <a:srgbClr val="82BCC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3" name="Content Placeholder 2">
            <a:extLst>
              <a:ext uri="{FF2B5EF4-FFF2-40B4-BE49-F238E27FC236}">
                <a16:creationId xmlns:a16="http://schemas.microsoft.com/office/drawing/2014/main" id="{0C314AA6-349F-B507-0565-BDDD0EEE5799}"/>
              </a:ext>
            </a:extLst>
          </p:cNvPr>
          <p:cNvSpPr txBox="1">
            <a:spLocks/>
          </p:cNvSpPr>
          <p:nvPr/>
        </p:nvSpPr>
        <p:spPr>
          <a:xfrm>
            <a:off x="3978111" y="2922308"/>
            <a:ext cx="7607431" cy="2943567"/>
          </a:xfrm>
          <a:prstGeom prst="rect">
            <a:avLst/>
          </a:prstGeom>
        </p:spPr>
        <p:txBody>
          <a:bodyPr vert="horz" lIns="91440" tIns="45720" rIns="91440" bIns="45720" rtlCol="0" anchor="ct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endParaRPr lang="en-US" sz="2400" dirty="0">
              <a:latin typeface="Cambria" panose="02040503050406030204" pitchFamily="18" charset="0"/>
              <a:ea typeface="Cambria" panose="02040503050406030204" pitchFamily="18" charset="0"/>
            </a:endParaRPr>
          </a:p>
        </p:txBody>
      </p:sp>
      <p:sp>
        <p:nvSpPr>
          <p:cNvPr id="10" name="Rectangle 9">
            <a:extLst>
              <a:ext uri="{FF2B5EF4-FFF2-40B4-BE49-F238E27FC236}">
                <a16:creationId xmlns:a16="http://schemas.microsoft.com/office/drawing/2014/main" id="{693A1568-E869-7834-FFF3-BE7991734DEC}"/>
              </a:ext>
            </a:extLst>
          </p:cNvPr>
          <p:cNvSpPr/>
          <p:nvPr/>
        </p:nvSpPr>
        <p:spPr>
          <a:xfrm>
            <a:off x="3978111" y="905276"/>
            <a:ext cx="5411695" cy="5919730"/>
          </a:xfrm>
          <a:prstGeom prst="rect">
            <a:avLst/>
          </a:prstGeom>
          <a:solidFill>
            <a:schemeClr val="accent5">
              <a:lumMod val="20000"/>
              <a:lumOff val="80000"/>
            </a:schemeClr>
          </a:solidFill>
          <a:ln>
            <a:solidFill>
              <a:schemeClr val="accent1"/>
            </a:solidFill>
          </a:ln>
        </p:spPr>
        <p:style>
          <a:lnRef idx="3">
            <a:schemeClr val="lt1"/>
          </a:lnRef>
          <a:fillRef idx="1">
            <a:schemeClr val="accent1"/>
          </a:fillRef>
          <a:effectRef idx="1">
            <a:schemeClr val="accent1"/>
          </a:effectRef>
          <a:fontRef idx="minor">
            <a:schemeClr val="lt1"/>
          </a:fontRef>
        </p:style>
        <p:txBody>
          <a:bodyPr rtlCol="0" anchor="ctr"/>
          <a:lstStyle/>
          <a:p>
            <a:pPr marL="285750" marR="0" lvl="0" indent="-285750" algn="just" defTabSz="457200" rtl="0" eaLnBrk="0" fontAlgn="base" latinLnBrk="0" hangingPunct="0">
              <a:lnSpc>
                <a:spcPct val="100000"/>
              </a:lnSpc>
              <a:spcBef>
                <a:spcPts val="530"/>
              </a:spcBef>
              <a:spcAft>
                <a:spcPct val="0"/>
              </a:spcAft>
              <a:buClrTx/>
              <a:buSzTx/>
              <a:buFont typeface="Wingdings" panose="05000000000000000000" pitchFamily="2" charset="2"/>
              <a:buChar char="v"/>
              <a:tabLst/>
              <a:defRPr/>
            </a:pPr>
            <a:r>
              <a:rPr lang="en-US" b="1" dirty="0">
                <a:solidFill>
                  <a:schemeClr val="tx1"/>
                </a:solidFill>
                <a:latin typeface="Cambria" panose="02040503050406030204" pitchFamily="18" charset="0"/>
                <a:ea typeface="Cambria" panose="02040503050406030204" pitchFamily="18" charset="0"/>
              </a:rPr>
              <a:t>Fast (F): </a:t>
            </a:r>
            <a:r>
              <a:rPr lang="en-US" dirty="0">
                <a:solidFill>
                  <a:schemeClr val="tx1"/>
                </a:solidFill>
                <a:latin typeface="Cambria" panose="02040503050406030204" pitchFamily="18" charset="0"/>
                <a:ea typeface="Cambria" panose="02040503050406030204" pitchFamily="18" charset="0"/>
              </a:rPr>
              <a:t>Items consumed frequently and in large quantities.</a:t>
            </a:r>
          </a:p>
          <a:p>
            <a:pPr marL="285750" marR="0" lvl="0" indent="-285750" algn="just" defTabSz="457200" rtl="0" eaLnBrk="0" fontAlgn="base" latinLnBrk="0" hangingPunct="0">
              <a:lnSpc>
                <a:spcPct val="100000"/>
              </a:lnSpc>
              <a:spcBef>
                <a:spcPts val="530"/>
              </a:spcBef>
              <a:spcAft>
                <a:spcPct val="0"/>
              </a:spcAft>
              <a:buClrTx/>
              <a:buSzTx/>
              <a:buFont typeface="Arial" panose="020B0604020202020204" pitchFamily="34" charset="0"/>
              <a:buChar char="•"/>
              <a:tabLst/>
              <a:defRPr/>
            </a:pPr>
            <a:r>
              <a:rPr lang="en-US" dirty="0">
                <a:solidFill>
                  <a:schemeClr val="tx1"/>
                </a:solidFill>
                <a:latin typeface="Cambria" panose="02040503050406030204" pitchFamily="18" charset="0"/>
                <a:ea typeface="Cambria" panose="02040503050406030204" pitchFamily="18" charset="0"/>
              </a:rPr>
              <a:t>Maintain big safety stock</a:t>
            </a:r>
          </a:p>
          <a:p>
            <a:pPr marL="285750" lvl="0" indent="-285750" algn="just" defTabSz="457200" eaLnBrk="0" fontAlgn="base" hangingPunct="0">
              <a:spcBef>
                <a:spcPts val="530"/>
              </a:spcBef>
              <a:spcAft>
                <a:spcPct val="0"/>
              </a:spcAft>
              <a:buFont typeface="Arial" panose="020B0604020202020204" pitchFamily="34" charset="0"/>
              <a:buChar char="•"/>
              <a:defRPr/>
            </a:pPr>
            <a:r>
              <a:rPr lang="en-GB" dirty="0">
                <a:solidFill>
                  <a:schemeClr val="tx1"/>
                </a:solidFill>
                <a:latin typeface="Cambria" panose="02040503050406030204" pitchFamily="18" charset="0"/>
                <a:ea typeface="Cambria" panose="02040503050406030204" pitchFamily="18" charset="0"/>
              </a:rPr>
              <a:t>Medicines used daily or very frequently</a:t>
            </a:r>
          </a:p>
          <a:p>
            <a:pPr lvl="0" algn="just" defTabSz="457200" eaLnBrk="0" fontAlgn="base" hangingPunct="0">
              <a:spcBef>
                <a:spcPts val="530"/>
              </a:spcBef>
              <a:spcAft>
                <a:spcPct val="0"/>
              </a:spcAft>
              <a:defRPr/>
            </a:pPr>
            <a:endParaRPr lang="en-US" dirty="0">
              <a:solidFill>
                <a:schemeClr val="tx1"/>
              </a:solidFill>
              <a:latin typeface="Cambria" panose="02040503050406030204" pitchFamily="18" charset="0"/>
              <a:ea typeface="Cambria" panose="02040503050406030204" pitchFamily="18" charset="0"/>
            </a:endParaRPr>
          </a:p>
          <a:p>
            <a:pPr marL="285750" indent="-285750" algn="just" defTabSz="457200" eaLnBrk="0" fontAlgn="base" hangingPunct="0">
              <a:spcBef>
                <a:spcPts val="530"/>
              </a:spcBef>
              <a:spcAft>
                <a:spcPct val="0"/>
              </a:spcAft>
              <a:buFont typeface="Wingdings" panose="05000000000000000000" pitchFamily="2" charset="2"/>
              <a:buChar char="v"/>
              <a:defRPr/>
            </a:pPr>
            <a:r>
              <a:rPr lang="en-US" b="1" dirty="0">
                <a:solidFill>
                  <a:schemeClr val="tx1"/>
                </a:solidFill>
                <a:latin typeface="Cambria" panose="02040503050406030204" pitchFamily="18" charset="0"/>
                <a:ea typeface="Cambria" panose="02040503050406030204" pitchFamily="18" charset="0"/>
              </a:rPr>
              <a:t>Slow (S): </a:t>
            </a:r>
            <a:r>
              <a:rPr lang="en-US" dirty="0">
                <a:solidFill>
                  <a:schemeClr val="tx1"/>
                </a:solidFill>
                <a:latin typeface="Cambria" panose="02040503050406030204" pitchFamily="18" charset="0"/>
                <a:ea typeface="Cambria" panose="02040503050406030204" pitchFamily="18" charset="0"/>
              </a:rPr>
              <a:t>Items with moderate consumption.</a:t>
            </a:r>
          </a:p>
          <a:p>
            <a:pPr marL="285750" indent="-285750" defTabSz="457200" eaLnBrk="0" fontAlgn="base" hangingPunct="0">
              <a:spcBef>
                <a:spcPts val="530"/>
              </a:spcBef>
              <a:spcAft>
                <a:spcPct val="0"/>
              </a:spcAft>
              <a:buFont typeface="Arial" panose="020B0604020202020204" pitchFamily="34" charset="0"/>
              <a:buChar char="•"/>
              <a:defRPr/>
            </a:pPr>
            <a:r>
              <a:rPr lang="en-US" dirty="0">
                <a:solidFill>
                  <a:schemeClr val="tx1"/>
                </a:solidFill>
                <a:latin typeface="Cambria" panose="02040503050406030204" pitchFamily="18" charset="0"/>
                <a:ea typeface="Cambria" panose="02040503050406030204" pitchFamily="18" charset="0"/>
              </a:rPr>
              <a:t>Maintain sufficient safety stock</a:t>
            </a:r>
          </a:p>
          <a:p>
            <a:pPr marL="285750" indent="-285750" defTabSz="457200" eaLnBrk="0" fontAlgn="base" hangingPunct="0">
              <a:spcBef>
                <a:spcPts val="530"/>
              </a:spcBef>
              <a:spcAft>
                <a:spcPct val="0"/>
              </a:spcAft>
              <a:buFont typeface="Arial" panose="020B0604020202020204" pitchFamily="34" charset="0"/>
              <a:buChar char="•"/>
              <a:defRPr/>
            </a:pPr>
            <a:r>
              <a:rPr lang="en-GB" dirty="0">
                <a:solidFill>
                  <a:schemeClr val="tx1"/>
                </a:solidFill>
                <a:latin typeface="Cambria" panose="02040503050406030204" pitchFamily="18" charset="0"/>
                <a:ea typeface="Cambria" panose="02040503050406030204" pitchFamily="18" charset="0"/>
              </a:rPr>
              <a:t>Medicines used sometimes, but not every day</a:t>
            </a:r>
            <a:endParaRPr lang="en-US" dirty="0">
              <a:solidFill>
                <a:schemeClr val="tx1"/>
              </a:solidFill>
              <a:latin typeface="Cambria" panose="02040503050406030204" pitchFamily="18" charset="0"/>
              <a:ea typeface="Cambria" panose="02040503050406030204" pitchFamily="18" charset="0"/>
            </a:endParaRPr>
          </a:p>
          <a:p>
            <a:pPr defTabSz="457200" eaLnBrk="0" fontAlgn="base" hangingPunct="0">
              <a:spcBef>
                <a:spcPts val="530"/>
              </a:spcBef>
              <a:spcAft>
                <a:spcPct val="0"/>
              </a:spcAft>
              <a:defRPr/>
            </a:pPr>
            <a:endParaRPr lang="en-US" dirty="0">
              <a:solidFill>
                <a:schemeClr val="tx1"/>
              </a:solidFill>
              <a:latin typeface="Cambria" panose="02040503050406030204" pitchFamily="18" charset="0"/>
              <a:ea typeface="Cambria" panose="02040503050406030204" pitchFamily="18" charset="0"/>
            </a:endParaRPr>
          </a:p>
          <a:p>
            <a:pPr marL="285750" indent="-285750" algn="just" defTabSz="457200" eaLnBrk="0" fontAlgn="base" hangingPunct="0">
              <a:spcBef>
                <a:spcPts val="530"/>
              </a:spcBef>
              <a:spcAft>
                <a:spcPct val="0"/>
              </a:spcAft>
              <a:buFont typeface="Wingdings" panose="05000000000000000000" pitchFamily="2" charset="2"/>
              <a:buChar char="v"/>
              <a:defRPr/>
            </a:pPr>
            <a:r>
              <a:rPr lang="en-US" b="1" dirty="0">
                <a:solidFill>
                  <a:schemeClr val="tx1"/>
                </a:solidFill>
                <a:latin typeface="Cambria" panose="02040503050406030204" pitchFamily="18" charset="0"/>
                <a:ea typeface="Cambria" panose="02040503050406030204" pitchFamily="18" charset="0"/>
              </a:rPr>
              <a:t>Non-Moving (N):</a:t>
            </a:r>
            <a:r>
              <a:rPr lang="en-US" b="1" i="1" dirty="0">
                <a:solidFill>
                  <a:schemeClr val="tx1"/>
                </a:solidFill>
                <a:latin typeface="Cambria" panose="02040503050406030204" pitchFamily="18" charset="0"/>
                <a:ea typeface="Cambria" panose="02040503050406030204" pitchFamily="18" charset="0"/>
              </a:rPr>
              <a:t> </a:t>
            </a:r>
            <a:r>
              <a:rPr lang="en-US" dirty="0">
                <a:solidFill>
                  <a:schemeClr val="tx1"/>
                </a:solidFill>
                <a:latin typeface="Cambria" panose="02040503050406030204" pitchFamily="18" charset="0"/>
                <a:ea typeface="Cambria" panose="02040503050406030204" pitchFamily="18" charset="0"/>
              </a:rPr>
              <a:t>Items with very little or no consumption over a defined period.</a:t>
            </a:r>
          </a:p>
          <a:p>
            <a:pPr marL="285750" indent="-285750" algn="just" defTabSz="457200" eaLnBrk="0" fontAlgn="base" hangingPunct="0">
              <a:spcBef>
                <a:spcPts val="530"/>
              </a:spcBef>
              <a:spcAft>
                <a:spcPct val="0"/>
              </a:spcAft>
              <a:buFont typeface="Arial" panose="020B0604020202020204" pitchFamily="34" charset="0"/>
              <a:buChar char="•"/>
              <a:defRPr/>
            </a:pPr>
            <a:r>
              <a:rPr lang="en-US" dirty="0">
                <a:solidFill>
                  <a:schemeClr val="tx1"/>
                </a:solidFill>
                <a:latin typeface="Cambria" panose="02040503050406030204" pitchFamily="18" charset="0"/>
                <a:ea typeface="Cambria" panose="02040503050406030204" pitchFamily="18" charset="0"/>
              </a:rPr>
              <a:t>Minimum safety stock. </a:t>
            </a:r>
          </a:p>
          <a:p>
            <a:pPr marL="285750" indent="-285750" algn="just" defTabSz="457200" eaLnBrk="0" fontAlgn="base" hangingPunct="0">
              <a:spcBef>
                <a:spcPts val="530"/>
              </a:spcBef>
              <a:spcAft>
                <a:spcPct val="0"/>
              </a:spcAft>
              <a:buFont typeface="Arial" panose="020B0604020202020204" pitchFamily="34" charset="0"/>
              <a:buChar char="•"/>
              <a:defRPr/>
            </a:pPr>
            <a:r>
              <a:rPr lang="en-GB" dirty="0">
                <a:solidFill>
                  <a:schemeClr val="tx1"/>
                </a:solidFill>
                <a:latin typeface="Cambria" panose="02040503050406030204" pitchFamily="18" charset="0"/>
                <a:ea typeface="Cambria" panose="02040503050406030204" pitchFamily="18" charset="0"/>
              </a:rPr>
              <a:t>Medicines rarely used, or not used for month</a:t>
            </a:r>
            <a:endParaRPr lang="en-US" dirty="0">
              <a:solidFill>
                <a:schemeClr val="tx1"/>
              </a:solidFill>
              <a:latin typeface="Cambria" panose="02040503050406030204" pitchFamily="18" charset="0"/>
              <a:ea typeface="Cambria" panose="02040503050406030204" pitchFamily="18" charset="0"/>
            </a:endParaRPr>
          </a:p>
          <a:p>
            <a:pPr marL="285750" indent="-285750" algn="just" defTabSz="457200" eaLnBrk="0" fontAlgn="base" hangingPunct="0">
              <a:spcBef>
                <a:spcPts val="530"/>
              </a:spcBef>
              <a:spcAft>
                <a:spcPct val="0"/>
              </a:spcAft>
              <a:buFont typeface="Arial" panose="020B0604020202020204" pitchFamily="34" charset="0"/>
              <a:buChar char="•"/>
              <a:defRPr/>
            </a:pPr>
            <a:r>
              <a:rPr lang="en-US" dirty="0">
                <a:solidFill>
                  <a:schemeClr val="tx1"/>
                </a:solidFill>
                <a:latin typeface="Cambria" panose="02040503050406030204" pitchFamily="18" charset="0"/>
                <a:ea typeface="Cambria" panose="02040503050406030204" pitchFamily="18" charset="0"/>
              </a:rPr>
              <a:t>Must be periodically reviewed to prevent expiry &amp; obsolescence</a:t>
            </a:r>
          </a:p>
        </p:txBody>
      </p:sp>
      <p:pic>
        <p:nvPicPr>
          <p:cNvPr id="2" name="Picture 1">
            <a:extLst>
              <a:ext uri="{FF2B5EF4-FFF2-40B4-BE49-F238E27FC236}">
                <a16:creationId xmlns:a16="http://schemas.microsoft.com/office/drawing/2014/main" id="{5A2C36FF-846A-E998-C081-186EF06E240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7147" y="102626"/>
            <a:ext cx="835564" cy="644626"/>
          </a:xfrm>
          <a:prstGeom prst="rect">
            <a:avLst/>
          </a:prstGeom>
        </p:spPr>
      </p:pic>
      <p:pic>
        <p:nvPicPr>
          <p:cNvPr id="4" name="Picture 4">
            <a:extLst>
              <a:ext uri="{FF2B5EF4-FFF2-40B4-BE49-F238E27FC236}">
                <a16:creationId xmlns:a16="http://schemas.microsoft.com/office/drawing/2014/main" id="{91678859-1FF7-ED8B-7FCA-2F130E2306E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962967" y="102627"/>
            <a:ext cx="1061885" cy="644626"/>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a:extLst>
              <a:ext uri="{FF2B5EF4-FFF2-40B4-BE49-F238E27FC236}">
                <a16:creationId xmlns:a16="http://schemas.microsoft.com/office/drawing/2014/main" id="{8B29FAE8-DBA0-5601-5659-91AE621BD80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35670" y="3667026"/>
            <a:ext cx="3186260" cy="2936449"/>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15" descr="A shelf with different types of medicines&#10;&#10;AI-generated content may be incorrect.">
            <a:extLst>
              <a:ext uri="{FF2B5EF4-FFF2-40B4-BE49-F238E27FC236}">
                <a16:creationId xmlns:a16="http://schemas.microsoft.com/office/drawing/2014/main" id="{B5DD2A6F-08FF-421A-C4ED-90802DE1490D}"/>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514787" y="905275"/>
            <a:ext cx="2677214" cy="5919730"/>
          </a:xfrm>
          <a:prstGeom prst="rect">
            <a:avLst/>
          </a:prstGeom>
          <a:ln>
            <a:solidFill>
              <a:schemeClr val="accent1"/>
            </a:solidFill>
          </a:ln>
        </p:spPr>
      </p:pic>
    </p:spTree>
    <p:extLst>
      <p:ext uri="{BB962C8B-B14F-4D97-AF65-F5344CB8AC3E}">
        <p14:creationId xmlns:p14="http://schemas.microsoft.com/office/powerpoint/2010/main" val="50527394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78BAA89-B50B-5F54-665D-FB088B34BABC}"/>
            </a:ext>
          </a:extLst>
        </p:cNvPr>
        <p:cNvGrpSpPr/>
        <p:nvPr/>
      </p:nvGrpSpPr>
      <p:grpSpPr>
        <a:xfrm>
          <a:off x="0" y="0"/>
          <a:ext cx="0" cy="0"/>
          <a:chOff x="0" y="0"/>
          <a:chExt cx="0" cy="0"/>
        </a:xfrm>
      </p:grpSpPr>
      <p:sp>
        <p:nvSpPr>
          <p:cNvPr id="17" name="Rectangle 16">
            <a:extLst>
              <a:ext uri="{FF2B5EF4-FFF2-40B4-BE49-F238E27FC236}">
                <a16:creationId xmlns:a16="http://schemas.microsoft.com/office/drawing/2014/main" id="{4915E6C7-BAD2-954D-A4DD-4B2F6363FB2C}"/>
              </a:ext>
            </a:extLst>
          </p:cNvPr>
          <p:cNvSpPr/>
          <p:nvPr/>
        </p:nvSpPr>
        <p:spPr>
          <a:xfrm>
            <a:off x="0" y="-30244"/>
            <a:ext cx="12192000" cy="885907"/>
          </a:xfrm>
          <a:prstGeom prst="rect">
            <a:avLst/>
          </a:prstGeom>
          <a:solidFill>
            <a:srgbClr val="00B4C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500" b="1" dirty="0">
                <a:latin typeface="Cambria" panose="02040503050406030204" pitchFamily="18" charset="0"/>
                <a:ea typeface="Cambria" panose="02040503050406030204" pitchFamily="18" charset="0"/>
              </a:rPr>
              <a:t>FSN (Fast, Slow, Non-Moving) Analysis</a:t>
            </a:r>
          </a:p>
        </p:txBody>
      </p:sp>
      <p:sp>
        <p:nvSpPr>
          <p:cNvPr id="3" name="Content Placeholder 2">
            <a:extLst>
              <a:ext uri="{FF2B5EF4-FFF2-40B4-BE49-F238E27FC236}">
                <a16:creationId xmlns:a16="http://schemas.microsoft.com/office/drawing/2014/main" id="{BD311B4C-4084-561A-180B-AE8DD182B131}"/>
              </a:ext>
            </a:extLst>
          </p:cNvPr>
          <p:cNvSpPr txBox="1">
            <a:spLocks/>
          </p:cNvSpPr>
          <p:nvPr/>
        </p:nvSpPr>
        <p:spPr>
          <a:xfrm>
            <a:off x="3978111" y="2922308"/>
            <a:ext cx="7607431" cy="2943567"/>
          </a:xfrm>
          <a:prstGeom prst="rect">
            <a:avLst/>
          </a:prstGeom>
        </p:spPr>
        <p:txBody>
          <a:bodyPr vert="horz" lIns="91440" tIns="45720" rIns="91440" bIns="45720" rtlCol="0" anchor="ct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endParaRPr lang="en-US" sz="2400" dirty="0">
              <a:latin typeface="Cambria" panose="02040503050406030204" pitchFamily="18" charset="0"/>
              <a:ea typeface="Cambria" panose="02040503050406030204" pitchFamily="18" charset="0"/>
            </a:endParaRPr>
          </a:p>
        </p:txBody>
      </p:sp>
      <p:pic>
        <p:nvPicPr>
          <p:cNvPr id="2" name="Picture 1">
            <a:extLst>
              <a:ext uri="{FF2B5EF4-FFF2-40B4-BE49-F238E27FC236}">
                <a16:creationId xmlns:a16="http://schemas.microsoft.com/office/drawing/2014/main" id="{58CB1F55-AA54-D96B-3E05-D3792798CDC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7147" y="102626"/>
            <a:ext cx="835564" cy="644626"/>
          </a:xfrm>
          <a:prstGeom prst="rect">
            <a:avLst/>
          </a:prstGeom>
        </p:spPr>
      </p:pic>
      <p:pic>
        <p:nvPicPr>
          <p:cNvPr id="4" name="Picture 4">
            <a:extLst>
              <a:ext uri="{FF2B5EF4-FFF2-40B4-BE49-F238E27FC236}">
                <a16:creationId xmlns:a16="http://schemas.microsoft.com/office/drawing/2014/main" id="{F676E1E0-15B3-EB41-0533-A4F8148F061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962967" y="102627"/>
            <a:ext cx="1061885" cy="644626"/>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15" name="Table 14">
            <a:extLst>
              <a:ext uri="{FF2B5EF4-FFF2-40B4-BE49-F238E27FC236}">
                <a16:creationId xmlns:a16="http://schemas.microsoft.com/office/drawing/2014/main" id="{95A22BC3-CE8B-8625-DA91-7A95D41B1989}"/>
              </a:ext>
            </a:extLst>
          </p:cNvPr>
          <p:cNvGraphicFramePr>
            <a:graphicFrameLocks noGrp="1"/>
          </p:cNvGraphicFramePr>
          <p:nvPr>
            <p:extLst>
              <p:ext uri="{D42A27DB-BD31-4B8C-83A1-F6EECF244321}">
                <p14:modId xmlns:p14="http://schemas.microsoft.com/office/powerpoint/2010/main" val="543325082"/>
              </p:ext>
            </p:extLst>
          </p:nvPr>
        </p:nvGraphicFramePr>
        <p:xfrm>
          <a:off x="411637" y="1093510"/>
          <a:ext cx="11368726" cy="5495826"/>
        </p:xfrm>
        <a:graphic>
          <a:graphicData uri="http://schemas.openxmlformats.org/drawingml/2006/table">
            <a:tbl>
              <a:tblPr/>
              <a:tblGrid>
                <a:gridCol w="1366886">
                  <a:extLst>
                    <a:ext uri="{9D8B030D-6E8A-4147-A177-3AD203B41FA5}">
                      <a16:colId xmlns:a16="http://schemas.microsoft.com/office/drawing/2014/main" val="1286936171"/>
                    </a:ext>
                  </a:extLst>
                </a:gridCol>
                <a:gridCol w="1568300">
                  <a:extLst>
                    <a:ext uri="{9D8B030D-6E8A-4147-A177-3AD203B41FA5}">
                      <a16:colId xmlns:a16="http://schemas.microsoft.com/office/drawing/2014/main" val="1595614078"/>
                    </a:ext>
                  </a:extLst>
                </a:gridCol>
                <a:gridCol w="1466018">
                  <a:extLst>
                    <a:ext uri="{9D8B030D-6E8A-4147-A177-3AD203B41FA5}">
                      <a16:colId xmlns:a16="http://schemas.microsoft.com/office/drawing/2014/main" val="2620766201"/>
                    </a:ext>
                  </a:extLst>
                </a:gridCol>
                <a:gridCol w="1995676">
                  <a:extLst>
                    <a:ext uri="{9D8B030D-6E8A-4147-A177-3AD203B41FA5}">
                      <a16:colId xmlns:a16="http://schemas.microsoft.com/office/drawing/2014/main" val="3741829178"/>
                    </a:ext>
                  </a:extLst>
                </a:gridCol>
                <a:gridCol w="1607888">
                  <a:extLst>
                    <a:ext uri="{9D8B030D-6E8A-4147-A177-3AD203B41FA5}">
                      <a16:colId xmlns:a16="http://schemas.microsoft.com/office/drawing/2014/main" val="1098625686"/>
                    </a:ext>
                  </a:extLst>
                </a:gridCol>
                <a:gridCol w="3363958">
                  <a:extLst>
                    <a:ext uri="{9D8B030D-6E8A-4147-A177-3AD203B41FA5}">
                      <a16:colId xmlns:a16="http://schemas.microsoft.com/office/drawing/2014/main" val="1965886664"/>
                    </a:ext>
                  </a:extLst>
                </a:gridCol>
              </a:tblGrid>
              <a:tr h="433633">
                <a:tc gridSpan="6">
                  <a:txBody>
                    <a:bodyPr/>
                    <a:lstStyle/>
                    <a:p>
                      <a:pPr algn="ctr">
                        <a:buNone/>
                      </a:pPr>
                      <a:r>
                        <a:rPr lang="en-IN" sz="1800" b="1" dirty="0">
                          <a:solidFill>
                            <a:schemeClr val="bg1"/>
                          </a:solidFill>
                          <a:latin typeface="Cambria" panose="02040503050406030204" pitchFamily="18" charset="0"/>
                          <a:ea typeface="Cambria" panose="02040503050406030204" pitchFamily="18" charset="0"/>
                        </a:rPr>
                        <a:t>Example: FSN Analysis Sheet</a:t>
                      </a:r>
                    </a:p>
                  </a:txBody>
                  <a:tcPr marL="40290" marR="40290" marT="20145" marB="20145"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5">
                        <a:lumMod val="50000"/>
                      </a:schemeClr>
                    </a:solidFill>
                  </a:tcPr>
                </a:tc>
                <a:tc hMerge="1">
                  <a:txBody>
                    <a:bodyPr/>
                    <a:lstStyle/>
                    <a:p>
                      <a:pPr algn="ctr">
                        <a:buNone/>
                      </a:pPr>
                      <a:endParaRPr lang="en-IN" sz="1600" b="1" dirty="0">
                        <a:solidFill>
                          <a:schemeClr val="bg1"/>
                        </a:solidFill>
                        <a:latin typeface="Cambria" panose="02040503050406030204" pitchFamily="18" charset="0"/>
                        <a:ea typeface="Cambria" panose="02040503050406030204" pitchFamily="18" charset="0"/>
                      </a:endParaRPr>
                    </a:p>
                  </a:txBody>
                  <a:tcPr marL="40290" marR="40290" marT="20145" marB="20145"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5"/>
                    </a:solidFill>
                  </a:tcPr>
                </a:tc>
                <a:tc hMerge="1">
                  <a:txBody>
                    <a:bodyPr/>
                    <a:lstStyle/>
                    <a:p>
                      <a:pPr algn="ctr">
                        <a:buNone/>
                      </a:pPr>
                      <a:endParaRPr lang="en-US" sz="1600" b="1" dirty="0">
                        <a:solidFill>
                          <a:schemeClr val="bg1"/>
                        </a:solidFill>
                        <a:latin typeface="Cambria" panose="02040503050406030204" pitchFamily="18" charset="0"/>
                        <a:ea typeface="Cambria" panose="02040503050406030204" pitchFamily="18" charset="0"/>
                      </a:endParaRPr>
                    </a:p>
                  </a:txBody>
                  <a:tcPr marL="40290" marR="40290" marT="20145" marB="20145"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5"/>
                    </a:solidFill>
                  </a:tcPr>
                </a:tc>
                <a:tc hMerge="1">
                  <a:txBody>
                    <a:bodyPr/>
                    <a:lstStyle/>
                    <a:p>
                      <a:pPr algn="ctr">
                        <a:buNone/>
                      </a:pPr>
                      <a:endParaRPr lang="en-US" sz="1600" b="1" dirty="0">
                        <a:solidFill>
                          <a:schemeClr val="bg1"/>
                        </a:solidFill>
                        <a:latin typeface="Cambria" panose="02040503050406030204" pitchFamily="18" charset="0"/>
                        <a:ea typeface="Cambria" panose="02040503050406030204" pitchFamily="18" charset="0"/>
                      </a:endParaRPr>
                    </a:p>
                  </a:txBody>
                  <a:tcPr marL="40290" marR="40290" marT="20145" marB="20145"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5"/>
                    </a:solidFill>
                  </a:tcPr>
                </a:tc>
                <a:tc hMerge="1">
                  <a:txBody>
                    <a:bodyPr/>
                    <a:lstStyle/>
                    <a:p>
                      <a:pPr algn="ctr">
                        <a:buNone/>
                      </a:pPr>
                      <a:endParaRPr lang="en-IN" sz="1600" b="1" dirty="0">
                        <a:solidFill>
                          <a:schemeClr val="bg1"/>
                        </a:solidFill>
                        <a:latin typeface="Cambria" panose="02040503050406030204" pitchFamily="18" charset="0"/>
                        <a:ea typeface="Cambria" panose="02040503050406030204" pitchFamily="18" charset="0"/>
                      </a:endParaRPr>
                    </a:p>
                  </a:txBody>
                  <a:tcPr marL="40290" marR="40290" marT="20145" marB="20145"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5"/>
                    </a:solidFill>
                  </a:tcPr>
                </a:tc>
                <a:tc hMerge="1">
                  <a:txBody>
                    <a:bodyPr/>
                    <a:lstStyle/>
                    <a:p>
                      <a:pPr algn="ctr">
                        <a:buNone/>
                      </a:pPr>
                      <a:endParaRPr lang="en-US" sz="1600" b="1" dirty="0">
                        <a:solidFill>
                          <a:schemeClr val="bg1"/>
                        </a:solidFill>
                        <a:latin typeface="Cambria" panose="02040503050406030204" pitchFamily="18" charset="0"/>
                        <a:ea typeface="Cambria" panose="02040503050406030204" pitchFamily="18" charset="0"/>
                      </a:endParaRPr>
                    </a:p>
                  </a:txBody>
                  <a:tcPr marL="40290" marR="40290" marT="20145" marB="20145"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5"/>
                    </a:solidFill>
                  </a:tcPr>
                </a:tc>
                <a:extLst>
                  <a:ext uri="{0D108BD9-81ED-4DB2-BD59-A6C34878D82A}">
                    <a16:rowId xmlns:a16="http://schemas.microsoft.com/office/drawing/2014/main" val="1912444710"/>
                  </a:ext>
                </a:extLst>
              </a:tr>
              <a:tr h="1240934">
                <a:tc>
                  <a:txBody>
                    <a:bodyPr/>
                    <a:lstStyle/>
                    <a:p>
                      <a:pPr algn="ctr">
                        <a:buNone/>
                      </a:pPr>
                      <a:r>
                        <a:rPr lang="en-IN" sz="1600" b="1" dirty="0">
                          <a:solidFill>
                            <a:schemeClr val="bg1"/>
                          </a:solidFill>
                          <a:latin typeface="Cambria" panose="02040503050406030204" pitchFamily="18" charset="0"/>
                          <a:ea typeface="Cambria" panose="02040503050406030204" pitchFamily="18" charset="0"/>
                        </a:rPr>
                        <a:t>Medicine Name</a:t>
                      </a:r>
                    </a:p>
                  </a:txBody>
                  <a:tcPr marL="40290" marR="40290" marT="20145" marB="20145"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5"/>
                    </a:solidFill>
                  </a:tcPr>
                </a:tc>
                <a:tc>
                  <a:txBody>
                    <a:bodyPr/>
                    <a:lstStyle/>
                    <a:p>
                      <a:pPr algn="ctr">
                        <a:buNone/>
                      </a:pPr>
                      <a:r>
                        <a:rPr lang="en-IN" sz="1600" b="1" dirty="0">
                          <a:solidFill>
                            <a:schemeClr val="bg1"/>
                          </a:solidFill>
                          <a:latin typeface="Cambria" panose="02040503050406030204" pitchFamily="18" charset="0"/>
                          <a:ea typeface="Cambria" panose="02040503050406030204" pitchFamily="18" charset="0"/>
                        </a:rPr>
                        <a:t>Total number of units received</a:t>
                      </a:r>
                    </a:p>
                  </a:txBody>
                  <a:tcPr marL="40290" marR="40290" marT="20145" marB="20145"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5"/>
                    </a:solidFill>
                  </a:tcPr>
                </a:tc>
                <a:tc>
                  <a:txBody>
                    <a:bodyPr/>
                    <a:lstStyle/>
                    <a:p>
                      <a:pPr algn="ctr">
                        <a:buNone/>
                      </a:pPr>
                      <a:r>
                        <a:rPr lang="en-US" sz="1600" b="1" dirty="0">
                          <a:solidFill>
                            <a:schemeClr val="bg1"/>
                          </a:solidFill>
                          <a:latin typeface="Cambria" panose="02040503050406030204" pitchFamily="18" charset="0"/>
                          <a:ea typeface="Cambria" panose="02040503050406030204" pitchFamily="18" charset="0"/>
                        </a:rPr>
                        <a:t>Units Consumed in Quarter </a:t>
                      </a:r>
                    </a:p>
                    <a:p>
                      <a:pPr algn="ctr">
                        <a:buNone/>
                      </a:pPr>
                      <a:r>
                        <a:rPr lang="en-US" sz="1600" b="1" dirty="0">
                          <a:solidFill>
                            <a:schemeClr val="bg1"/>
                          </a:solidFill>
                          <a:latin typeface="Cambria" panose="02040503050406030204" pitchFamily="18" charset="0"/>
                          <a:ea typeface="Cambria" panose="02040503050406030204" pitchFamily="18" charset="0"/>
                        </a:rPr>
                        <a:t>(E.g. Jul–Aug)</a:t>
                      </a:r>
                    </a:p>
                  </a:txBody>
                  <a:tcPr marL="40290" marR="40290" marT="20145" marB="20145"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5"/>
                    </a:solidFill>
                  </a:tcPr>
                </a:tc>
                <a:tc>
                  <a:txBody>
                    <a:bodyPr/>
                    <a:lstStyle/>
                    <a:p>
                      <a:pPr algn="ctr">
                        <a:buNone/>
                      </a:pPr>
                      <a:r>
                        <a:rPr lang="en-US" sz="1600" b="1" dirty="0">
                          <a:solidFill>
                            <a:schemeClr val="bg1"/>
                          </a:solidFill>
                          <a:latin typeface="Cambria" panose="02040503050406030204" pitchFamily="18" charset="0"/>
                          <a:ea typeface="Cambria" panose="02040503050406030204" pitchFamily="18" charset="0"/>
                        </a:rPr>
                        <a:t>Percentage of Total Consumption (Units Consumed / Total Units) x 100)</a:t>
                      </a:r>
                    </a:p>
                  </a:txBody>
                  <a:tcPr marL="40290" marR="40290" marT="20145" marB="20145"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5"/>
                    </a:solidFill>
                  </a:tcPr>
                </a:tc>
                <a:tc>
                  <a:txBody>
                    <a:bodyPr/>
                    <a:lstStyle/>
                    <a:p>
                      <a:pPr algn="ctr">
                        <a:buNone/>
                      </a:pPr>
                      <a:r>
                        <a:rPr lang="en-IN" sz="1600" b="1" dirty="0">
                          <a:solidFill>
                            <a:schemeClr val="bg1"/>
                          </a:solidFill>
                          <a:latin typeface="Cambria" panose="02040503050406030204" pitchFamily="18" charset="0"/>
                          <a:ea typeface="Cambria" panose="02040503050406030204" pitchFamily="18" charset="0"/>
                        </a:rPr>
                        <a:t>FSN Category</a:t>
                      </a:r>
                    </a:p>
                  </a:txBody>
                  <a:tcPr marL="40290" marR="40290" marT="20145" marB="20145"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5"/>
                    </a:solidFill>
                  </a:tcPr>
                </a:tc>
                <a:tc>
                  <a:txBody>
                    <a:bodyPr/>
                    <a:lstStyle/>
                    <a:p>
                      <a:pPr algn="ctr">
                        <a:buNone/>
                      </a:pPr>
                      <a:r>
                        <a:rPr lang="en-US" sz="1600" b="1" dirty="0">
                          <a:solidFill>
                            <a:schemeClr val="bg1"/>
                          </a:solidFill>
                          <a:latin typeface="Cambria" panose="02040503050406030204" pitchFamily="18" charset="0"/>
                          <a:ea typeface="Cambria" panose="02040503050406030204" pitchFamily="18" charset="0"/>
                        </a:rPr>
                        <a:t>Category</a:t>
                      </a:r>
                    </a:p>
                  </a:txBody>
                  <a:tcPr marL="40290" marR="40290" marT="20145" marB="20145"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5"/>
                    </a:solidFill>
                  </a:tcPr>
                </a:tc>
                <a:extLst>
                  <a:ext uri="{0D108BD9-81ED-4DB2-BD59-A6C34878D82A}">
                    <a16:rowId xmlns:a16="http://schemas.microsoft.com/office/drawing/2014/main" val="1519462086"/>
                  </a:ext>
                </a:extLst>
              </a:tr>
              <a:tr h="645081">
                <a:tc>
                  <a:txBody>
                    <a:bodyPr/>
                    <a:lstStyle/>
                    <a:p>
                      <a:pPr algn="ctr">
                        <a:buNone/>
                      </a:pPr>
                      <a:r>
                        <a:rPr lang="en-IN" sz="1600" dirty="0">
                          <a:latin typeface="Cambria" panose="02040503050406030204" pitchFamily="18" charset="0"/>
                          <a:ea typeface="Cambria" panose="02040503050406030204" pitchFamily="18" charset="0"/>
                        </a:rPr>
                        <a:t>Paracetamol</a:t>
                      </a:r>
                    </a:p>
                  </a:txBody>
                  <a:tcPr marL="40290" marR="40290" marT="20145" marB="20145"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D2DEEF"/>
                    </a:solidFill>
                  </a:tcPr>
                </a:tc>
                <a:tc>
                  <a:txBody>
                    <a:bodyPr/>
                    <a:lstStyle/>
                    <a:p>
                      <a:pPr algn="ctr">
                        <a:buNone/>
                      </a:pPr>
                      <a:r>
                        <a:rPr lang="en-US" sz="1600" dirty="0">
                          <a:latin typeface="Cambria" panose="02040503050406030204" pitchFamily="18" charset="0"/>
                          <a:ea typeface="Cambria" panose="02040503050406030204" pitchFamily="18" charset="0"/>
                        </a:rPr>
                        <a:t>2500</a:t>
                      </a:r>
                    </a:p>
                  </a:txBody>
                  <a:tcPr marL="40290" marR="40290" marT="20145" marB="20145"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D2DEEF"/>
                    </a:solidFill>
                  </a:tcPr>
                </a:tc>
                <a:tc>
                  <a:txBody>
                    <a:bodyPr/>
                    <a:lstStyle/>
                    <a:p>
                      <a:pPr algn="ctr">
                        <a:buNone/>
                      </a:pPr>
                      <a:r>
                        <a:rPr lang="en-IN" sz="1600" dirty="0">
                          <a:latin typeface="Cambria" panose="02040503050406030204" pitchFamily="18" charset="0"/>
                          <a:ea typeface="Cambria" panose="02040503050406030204" pitchFamily="18" charset="0"/>
                        </a:rPr>
                        <a:t>1,500</a:t>
                      </a:r>
                    </a:p>
                  </a:txBody>
                  <a:tcPr marL="40290" marR="40290" marT="20145" marB="20145"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D2DEEF"/>
                    </a:solidFill>
                  </a:tcPr>
                </a:tc>
                <a:tc>
                  <a:txBody>
                    <a:bodyPr/>
                    <a:lstStyle/>
                    <a:p>
                      <a:pPr algn="ctr">
                        <a:buNone/>
                      </a:pPr>
                      <a:r>
                        <a:rPr lang="en-IN" sz="1600" dirty="0">
                          <a:solidFill>
                            <a:srgbClr val="C00000"/>
                          </a:solidFill>
                          <a:latin typeface="Cambria" panose="02040503050406030204" pitchFamily="18" charset="0"/>
                          <a:ea typeface="Cambria" panose="02040503050406030204" pitchFamily="18" charset="0"/>
                        </a:rPr>
                        <a:t>60% </a:t>
                      </a:r>
                    </a:p>
                    <a:p>
                      <a:pPr algn="ctr">
                        <a:buNone/>
                      </a:pPr>
                      <a:r>
                        <a:rPr lang="en-IN" sz="1600" dirty="0">
                          <a:latin typeface="Cambria" panose="02040503050406030204" pitchFamily="18" charset="0"/>
                          <a:ea typeface="Cambria" panose="02040503050406030204" pitchFamily="18" charset="0"/>
                        </a:rPr>
                        <a:t>(1,500 / 2,500 x 100)</a:t>
                      </a:r>
                    </a:p>
                  </a:txBody>
                  <a:tcPr marL="40290" marR="40290" marT="20145" marB="20145"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D2DEEF"/>
                    </a:solidFill>
                  </a:tcPr>
                </a:tc>
                <a:tc>
                  <a:txBody>
                    <a:bodyPr/>
                    <a:lstStyle/>
                    <a:p>
                      <a:pPr algn="ctr">
                        <a:buNone/>
                      </a:pPr>
                      <a:r>
                        <a:rPr lang="en-IN" sz="1600" dirty="0">
                          <a:latin typeface="Cambria" panose="02040503050406030204" pitchFamily="18" charset="0"/>
                          <a:ea typeface="Cambria" panose="02040503050406030204" pitchFamily="18" charset="0"/>
                        </a:rPr>
                        <a:t>F (Fast-moving)</a:t>
                      </a:r>
                    </a:p>
                  </a:txBody>
                  <a:tcPr marL="40290" marR="40290" marT="20145" marB="20145"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D2DEEF"/>
                    </a:solidFill>
                  </a:tcPr>
                </a:tc>
                <a:tc>
                  <a:txBody>
                    <a:bodyPr/>
                    <a:lstStyle/>
                    <a:p>
                      <a:pPr algn="ctr">
                        <a:buNone/>
                      </a:pPr>
                      <a:r>
                        <a:rPr lang="en-US" sz="1600" dirty="0">
                          <a:latin typeface="Cambria" panose="02040503050406030204" pitchFamily="18" charset="0"/>
                          <a:ea typeface="Cambria" panose="02040503050406030204" pitchFamily="18" charset="0"/>
                        </a:rPr>
                        <a:t>High usage – reorder every 2–3 weeks to avoid shortages.</a:t>
                      </a:r>
                    </a:p>
                  </a:txBody>
                  <a:tcPr marL="40290" marR="40290" marT="20145" marB="20145"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D2DEEF"/>
                    </a:solidFill>
                  </a:tcPr>
                </a:tc>
                <a:extLst>
                  <a:ext uri="{0D108BD9-81ED-4DB2-BD59-A6C34878D82A}">
                    <a16:rowId xmlns:a16="http://schemas.microsoft.com/office/drawing/2014/main" val="2816496127"/>
                  </a:ext>
                </a:extLst>
              </a:tr>
              <a:tr h="645081">
                <a:tc>
                  <a:txBody>
                    <a:bodyPr/>
                    <a:lstStyle/>
                    <a:p>
                      <a:pPr algn="ctr">
                        <a:buNone/>
                      </a:pPr>
                      <a:r>
                        <a:rPr lang="en-IN" sz="1600" dirty="0">
                          <a:latin typeface="Cambria" panose="02040503050406030204" pitchFamily="18" charset="0"/>
                          <a:ea typeface="Cambria" panose="02040503050406030204" pitchFamily="18" charset="0"/>
                        </a:rPr>
                        <a:t>Amoxicillin</a:t>
                      </a:r>
                    </a:p>
                  </a:txBody>
                  <a:tcPr marL="40290" marR="40290" marT="20145" marB="20145"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AEFF7"/>
                    </a:solidFill>
                  </a:tcPr>
                </a:tc>
                <a:tc>
                  <a:txBody>
                    <a:bodyPr/>
                    <a:lstStyle/>
                    <a:p>
                      <a:pPr algn="ctr">
                        <a:buNone/>
                      </a:pPr>
                      <a:r>
                        <a:rPr lang="en-IN" sz="1600" dirty="0">
                          <a:latin typeface="Cambria" panose="02040503050406030204" pitchFamily="18" charset="0"/>
                          <a:ea typeface="Cambria" panose="02040503050406030204" pitchFamily="18" charset="0"/>
                        </a:rPr>
                        <a:t>2500</a:t>
                      </a:r>
                    </a:p>
                  </a:txBody>
                  <a:tcPr marL="40290" marR="40290" marT="20145" marB="20145"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AEFF7"/>
                    </a:solidFill>
                  </a:tcPr>
                </a:tc>
                <a:tc>
                  <a:txBody>
                    <a:bodyPr/>
                    <a:lstStyle/>
                    <a:p>
                      <a:pPr algn="ctr">
                        <a:buNone/>
                      </a:pPr>
                      <a:r>
                        <a:rPr lang="en-IN" sz="1600" dirty="0">
                          <a:latin typeface="Cambria" panose="02040503050406030204" pitchFamily="18" charset="0"/>
                          <a:ea typeface="Cambria" panose="02040503050406030204" pitchFamily="18" charset="0"/>
                        </a:rPr>
                        <a:t>600</a:t>
                      </a:r>
                    </a:p>
                  </a:txBody>
                  <a:tcPr marL="40290" marR="40290" marT="20145" marB="20145"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AEFF7"/>
                    </a:solidFill>
                  </a:tcPr>
                </a:tc>
                <a:tc>
                  <a:txBody>
                    <a:bodyPr/>
                    <a:lstStyle/>
                    <a:p>
                      <a:pPr algn="ctr">
                        <a:buNone/>
                      </a:pPr>
                      <a:r>
                        <a:rPr lang="en-IN" sz="1600" dirty="0">
                          <a:solidFill>
                            <a:schemeClr val="tx1"/>
                          </a:solidFill>
                          <a:latin typeface="Cambria" panose="02040503050406030204" pitchFamily="18" charset="0"/>
                          <a:ea typeface="Cambria" panose="02040503050406030204" pitchFamily="18" charset="0"/>
                        </a:rPr>
                        <a:t>24% </a:t>
                      </a:r>
                    </a:p>
                    <a:p>
                      <a:pPr algn="ctr">
                        <a:buNone/>
                      </a:pPr>
                      <a:r>
                        <a:rPr lang="en-IN" sz="1600" dirty="0">
                          <a:latin typeface="Cambria" panose="02040503050406030204" pitchFamily="18" charset="0"/>
                          <a:ea typeface="Cambria" panose="02040503050406030204" pitchFamily="18" charset="0"/>
                        </a:rPr>
                        <a:t>(600 / 2,500 x 100)</a:t>
                      </a:r>
                    </a:p>
                  </a:txBody>
                  <a:tcPr marL="40290" marR="40290" marT="20145" marB="20145"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AEFF7"/>
                    </a:solidFill>
                  </a:tcPr>
                </a:tc>
                <a:tc>
                  <a:txBody>
                    <a:bodyPr/>
                    <a:lstStyle/>
                    <a:p>
                      <a:pPr algn="ctr">
                        <a:buNone/>
                      </a:pPr>
                      <a:r>
                        <a:rPr lang="en-IN" sz="1600" dirty="0">
                          <a:latin typeface="Cambria" panose="02040503050406030204" pitchFamily="18" charset="0"/>
                          <a:ea typeface="Cambria" panose="02040503050406030204" pitchFamily="18" charset="0"/>
                        </a:rPr>
                        <a:t>S (Slow-moving)</a:t>
                      </a:r>
                    </a:p>
                  </a:txBody>
                  <a:tcPr marL="40290" marR="40290" marT="20145" marB="20145"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AEFF7"/>
                    </a:solidFill>
                  </a:tcPr>
                </a:tc>
                <a:tc>
                  <a:txBody>
                    <a:bodyPr/>
                    <a:lstStyle/>
                    <a:p>
                      <a:pPr algn="ctr">
                        <a:buNone/>
                      </a:pPr>
                      <a:r>
                        <a:rPr lang="en-US" sz="1600" dirty="0">
                          <a:latin typeface="Cambria" panose="02040503050406030204" pitchFamily="18" charset="0"/>
                          <a:ea typeface="Cambria" panose="02040503050406030204" pitchFamily="18" charset="0"/>
                        </a:rPr>
                        <a:t>Moderate usage – check stock monthly and reorder as needed.</a:t>
                      </a:r>
                    </a:p>
                  </a:txBody>
                  <a:tcPr marL="40290" marR="40290" marT="20145" marB="20145"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AEFF7"/>
                    </a:solidFill>
                  </a:tcPr>
                </a:tc>
                <a:extLst>
                  <a:ext uri="{0D108BD9-81ED-4DB2-BD59-A6C34878D82A}">
                    <a16:rowId xmlns:a16="http://schemas.microsoft.com/office/drawing/2014/main" val="3138475601"/>
                  </a:ext>
                </a:extLst>
              </a:tr>
              <a:tr h="645081">
                <a:tc>
                  <a:txBody>
                    <a:bodyPr/>
                    <a:lstStyle/>
                    <a:p>
                      <a:pPr algn="ctr">
                        <a:buNone/>
                      </a:pPr>
                      <a:r>
                        <a:rPr lang="en-IN" sz="1600" dirty="0">
                          <a:latin typeface="Cambria" panose="02040503050406030204" pitchFamily="18" charset="0"/>
                          <a:ea typeface="Cambria" panose="02040503050406030204" pitchFamily="18" charset="0"/>
                        </a:rPr>
                        <a:t>Albendazole</a:t>
                      </a:r>
                    </a:p>
                  </a:txBody>
                  <a:tcPr marL="40290" marR="40290" marT="20145" marB="20145"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D2DEEF"/>
                    </a:solidFill>
                  </a:tcPr>
                </a:tc>
                <a:tc>
                  <a:txBody>
                    <a:bodyPr/>
                    <a:lstStyle/>
                    <a:p>
                      <a:pPr algn="ctr">
                        <a:buNone/>
                      </a:pPr>
                      <a:r>
                        <a:rPr lang="en-IN" sz="1600" dirty="0">
                          <a:latin typeface="Cambria" panose="02040503050406030204" pitchFamily="18" charset="0"/>
                          <a:ea typeface="Cambria" panose="02040503050406030204" pitchFamily="18" charset="0"/>
                        </a:rPr>
                        <a:t>2500</a:t>
                      </a:r>
                    </a:p>
                  </a:txBody>
                  <a:tcPr marL="40290" marR="40290" marT="20145" marB="20145"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D2DEEF"/>
                    </a:solidFill>
                  </a:tcPr>
                </a:tc>
                <a:tc>
                  <a:txBody>
                    <a:bodyPr/>
                    <a:lstStyle/>
                    <a:p>
                      <a:pPr algn="ctr">
                        <a:buNone/>
                      </a:pPr>
                      <a:r>
                        <a:rPr lang="en-IN" sz="1600" dirty="0">
                          <a:latin typeface="Cambria" panose="02040503050406030204" pitchFamily="18" charset="0"/>
                          <a:ea typeface="Cambria" panose="02040503050406030204" pitchFamily="18" charset="0"/>
                        </a:rPr>
                        <a:t>2000</a:t>
                      </a:r>
                    </a:p>
                  </a:txBody>
                  <a:tcPr marL="40290" marR="40290" marT="20145" marB="20145"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D2DEEF"/>
                    </a:solidFill>
                  </a:tcPr>
                </a:tc>
                <a:tc>
                  <a:txBody>
                    <a:bodyPr/>
                    <a:lstStyle/>
                    <a:p>
                      <a:pPr algn="ctr">
                        <a:buNone/>
                      </a:pPr>
                      <a:r>
                        <a:rPr lang="en-IN" sz="1600" dirty="0">
                          <a:solidFill>
                            <a:srgbClr val="C00000"/>
                          </a:solidFill>
                          <a:latin typeface="Cambria" panose="02040503050406030204" pitchFamily="18" charset="0"/>
                          <a:ea typeface="Cambria" panose="02040503050406030204" pitchFamily="18" charset="0"/>
                        </a:rPr>
                        <a:t>80% </a:t>
                      </a:r>
                    </a:p>
                    <a:p>
                      <a:pPr algn="ctr">
                        <a:buNone/>
                      </a:pPr>
                      <a:r>
                        <a:rPr lang="en-IN" sz="1600" dirty="0">
                          <a:latin typeface="Cambria" panose="02040503050406030204" pitchFamily="18" charset="0"/>
                          <a:ea typeface="Cambria" panose="02040503050406030204" pitchFamily="18" charset="0"/>
                        </a:rPr>
                        <a:t>(2000 / 2,500 x 100)</a:t>
                      </a:r>
                    </a:p>
                  </a:txBody>
                  <a:tcPr marL="40290" marR="40290" marT="20145" marB="20145"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D2DEEF"/>
                    </a:solidFill>
                  </a:tcPr>
                </a:tc>
                <a:tc>
                  <a:txBody>
                    <a:bodyPr/>
                    <a:lstStyle/>
                    <a:p>
                      <a:pPr algn="ctr">
                        <a:buNone/>
                      </a:pPr>
                      <a:r>
                        <a:rPr lang="en-IN" sz="1600" dirty="0">
                          <a:latin typeface="Cambria" panose="02040503050406030204" pitchFamily="18" charset="0"/>
                          <a:ea typeface="Cambria" panose="02040503050406030204" pitchFamily="18" charset="0"/>
                        </a:rPr>
                        <a:t>F (Fast-moving)</a:t>
                      </a:r>
                    </a:p>
                  </a:txBody>
                  <a:tcPr marL="40290" marR="40290" marT="20145" marB="20145"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D2DEEF"/>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dirty="0">
                          <a:latin typeface="Cambria" panose="02040503050406030204" pitchFamily="18" charset="0"/>
                          <a:ea typeface="Cambria" panose="02040503050406030204" pitchFamily="18" charset="0"/>
                        </a:rPr>
                        <a:t>High usage – reorder every 2–3 weeks to avoid shortages.</a:t>
                      </a:r>
                    </a:p>
                  </a:txBody>
                  <a:tcPr marL="40290" marR="40290" marT="20145" marB="20145"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D2DEEF"/>
                    </a:solidFill>
                  </a:tcPr>
                </a:tc>
                <a:extLst>
                  <a:ext uri="{0D108BD9-81ED-4DB2-BD59-A6C34878D82A}">
                    <a16:rowId xmlns:a16="http://schemas.microsoft.com/office/drawing/2014/main" val="1181062684"/>
                  </a:ext>
                </a:extLst>
              </a:tr>
              <a:tr h="943008">
                <a:tc>
                  <a:txBody>
                    <a:bodyPr/>
                    <a:lstStyle/>
                    <a:p>
                      <a:pPr algn="ctr">
                        <a:buNone/>
                      </a:pPr>
                      <a:r>
                        <a:rPr lang="en-IN" sz="1600" dirty="0">
                          <a:latin typeface="Cambria" panose="02040503050406030204" pitchFamily="18" charset="0"/>
                          <a:ea typeface="Cambria" panose="02040503050406030204" pitchFamily="18" charset="0"/>
                        </a:rPr>
                        <a:t>Levocetirizine</a:t>
                      </a:r>
                    </a:p>
                  </a:txBody>
                  <a:tcPr marL="40290" marR="40290" marT="20145" marB="20145"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AEFF7"/>
                    </a:solidFill>
                  </a:tcPr>
                </a:tc>
                <a:tc>
                  <a:txBody>
                    <a:bodyPr/>
                    <a:lstStyle/>
                    <a:p>
                      <a:pPr algn="ctr">
                        <a:buNone/>
                      </a:pPr>
                      <a:r>
                        <a:rPr lang="en-IN" sz="1600" dirty="0">
                          <a:latin typeface="Cambria" panose="02040503050406030204" pitchFamily="18" charset="0"/>
                          <a:ea typeface="Cambria" panose="02040503050406030204" pitchFamily="18" charset="0"/>
                        </a:rPr>
                        <a:t>2500</a:t>
                      </a:r>
                    </a:p>
                  </a:txBody>
                  <a:tcPr marL="40290" marR="40290" marT="20145" marB="20145"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AEFF7"/>
                    </a:solidFill>
                  </a:tcPr>
                </a:tc>
                <a:tc>
                  <a:txBody>
                    <a:bodyPr/>
                    <a:lstStyle/>
                    <a:p>
                      <a:pPr algn="ctr">
                        <a:buNone/>
                      </a:pPr>
                      <a:r>
                        <a:rPr lang="en-IN" sz="1600" dirty="0">
                          <a:latin typeface="Cambria" panose="02040503050406030204" pitchFamily="18" charset="0"/>
                          <a:ea typeface="Cambria" panose="02040503050406030204" pitchFamily="18" charset="0"/>
                        </a:rPr>
                        <a:t>400</a:t>
                      </a:r>
                    </a:p>
                  </a:txBody>
                  <a:tcPr marL="40290" marR="40290" marT="20145" marB="20145"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AEFF7"/>
                    </a:solidFill>
                  </a:tcPr>
                </a:tc>
                <a:tc>
                  <a:txBody>
                    <a:bodyPr/>
                    <a:lstStyle/>
                    <a:p>
                      <a:pPr algn="ctr">
                        <a:buNone/>
                      </a:pPr>
                      <a:r>
                        <a:rPr lang="en-IN" sz="1600" dirty="0">
                          <a:solidFill>
                            <a:schemeClr val="tx1"/>
                          </a:solidFill>
                          <a:latin typeface="Cambria" panose="02040503050406030204" pitchFamily="18" charset="0"/>
                          <a:ea typeface="Cambria" panose="02040503050406030204" pitchFamily="18" charset="0"/>
                        </a:rPr>
                        <a:t>16% </a:t>
                      </a:r>
                    </a:p>
                    <a:p>
                      <a:pPr algn="ctr">
                        <a:buNone/>
                      </a:pPr>
                      <a:r>
                        <a:rPr lang="en-IN" sz="1600" dirty="0">
                          <a:latin typeface="Cambria" panose="02040503050406030204" pitchFamily="18" charset="0"/>
                          <a:ea typeface="Cambria" panose="02040503050406030204" pitchFamily="18" charset="0"/>
                        </a:rPr>
                        <a:t>(400 / 2,500 x 100)</a:t>
                      </a:r>
                    </a:p>
                  </a:txBody>
                  <a:tcPr marL="40290" marR="40290" marT="20145" marB="20145"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AEFF7"/>
                    </a:solidFill>
                  </a:tcPr>
                </a:tc>
                <a:tc>
                  <a:txBody>
                    <a:bodyPr/>
                    <a:lstStyle/>
                    <a:p>
                      <a:pPr algn="ctr">
                        <a:buNone/>
                      </a:pPr>
                      <a:r>
                        <a:rPr lang="en-IN" sz="1600" dirty="0">
                          <a:latin typeface="Cambria" panose="02040503050406030204" pitchFamily="18" charset="0"/>
                          <a:ea typeface="Cambria" panose="02040503050406030204" pitchFamily="18" charset="0"/>
                        </a:rPr>
                        <a:t>N (Non-moving)</a:t>
                      </a:r>
                    </a:p>
                  </a:txBody>
                  <a:tcPr marL="40290" marR="40290" marT="20145" marB="20145"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AEFF7"/>
                    </a:solidFill>
                  </a:tcPr>
                </a:tc>
                <a:tc>
                  <a:txBody>
                    <a:bodyPr/>
                    <a:lstStyle/>
                    <a:p>
                      <a:pPr algn="ctr">
                        <a:buNone/>
                      </a:pPr>
                      <a:r>
                        <a:rPr lang="en-US" sz="1600" dirty="0">
                          <a:latin typeface="Cambria" panose="02040503050406030204" pitchFamily="18" charset="0"/>
                          <a:ea typeface="Cambria" panose="02040503050406030204" pitchFamily="18" charset="0"/>
                        </a:rPr>
                        <a:t>Low usage – check for expiry and consider smaller orders or returning.</a:t>
                      </a:r>
                    </a:p>
                  </a:txBody>
                  <a:tcPr marL="40290" marR="40290" marT="20145" marB="20145"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AEFF7"/>
                    </a:solidFill>
                  </a:tcPr>
                </a:tc>
                <a:extLst>
                  <a:ext uri="{0D108BD9-81ED-4DB2-BD59-A6C34878D82A}">
                    <a16:rowId xmlns:a16="http://schemas.microsoft.com/office/drawing/2014/main" val="363076765"/>
                  </a:ext>
                </a:extLst>
              </a:tr>
              <a:tr h="943008">
                <a:tc>
                  <a:txBody>
                    <a:bodyPr/>
                    <a:lstStyle/>
                    <a:p>
                      <a:pPr algn="ctr">
                        <a:buNone/>
                      </a:pPr>
                      <a:r>
                        <a:rPr lang="en-IN" sz="1600" dirty="0">
                          <a:latin typeface="Cambria" panose="02040503050406030204" pitchFamily="18" charset="0"/>
                          <a:ea typeface="Cambria" panose="02040503050406030204" pitchFamily="18" charset="0"/>
                        </a:rPr>
                        <a:t>Midazolam</a:t>
                      </a:r>
                    </a:p>
                  </a:txBody>
                  <a:tcPr marL="40290" marR="40290" marT="20145" marB="20145"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D2DEEF"/>
                    </a:solidFill>
                  </a:tcPr>
                </a:tc>
                <a:tc>
                  <a:txBody>
                    <a:bodyPr/>
                    <a:lstStyle/>
                    <a:p>
                      <a:pPr algn="ctr">
                        <a:buNone/>
                      </a:pPr>
                      <a:r>
                        <a:rPr lang="en-IN" sz="1600" dirty="0">
                          <a:latin typeface="Cambria" panose="02040503050406030204" pitchFamily="18" charset="0"/>
                          <a:ea typeface="Cambria" panose="02040503050406030204" pitchFamily="18" charset="0"/>
                        </a:rPr>
                        <a:t>2500</a:t>
                      </a:r>
                    </a:p>
                  </a:txBody>
                  <a:tcPr marL="40290" marR="40290" marT="20145" marB="20145"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D2DEEF"/>
                    </a:solidFill>
                  </a:tcPr>
                </a:tc>
                <a:tc>
                  <a:txBody>
                    <a:bodyPr/>
                    <a:lstStyle/>
                    <a:p>
                      <a:pPr algn="ctr">
                        <a:buNone/>
                      </a:pPr>
                      <a:r>
                        <a:rPr lang="en-IN" sz="1600" dirty="0">
                          <a:latin typeface="Cambria" panose="02040503050406030204" pitchFamily="18" charset="0"/>
                          <a:ea typeface="Cambria" panose="02040503050406030204" pitchFamily="18" charset="0"/>
                        </a:rPr>
                        <a:t>200</a:t>
                      </a:r>
                    </a:p>
                  </a:txBody>
                  <a:tcPr marL="40290" marR="40290" marT="20145" marB="20145"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D2DEEF"/>
                    </a:solidFill>
                  </a:tcPr>
                </a:tc>
                <a:tc>
                  <a:txBody>
                    <a:bodyPr/>
                    <a:lstStyle/>
                    <a:p>
                      <a:pPr algn="ctr">
                        <a:buNone/>
                      </a:pPr>
                      <a:r>
                        <a:rPr lang="en-IN" sz="1600" dirty="0">
                          <a:solidFill>
                            <a:schemeClr val="tx1"/>
                          </a:solidFill>
                          <a:latin typeface="Cambria" panose="02040503050406030204" pitchFamily="18" charset="0"/>
                          <a:ea typeface="Cambria" panose="02040503050406030204" pitchFamily="18" charset="0"/>
                        </a:rPr>
                        <a:t>8% </a:t>
                      </a:r>
                    </a:p>
                    <a:p>
                      <a:pPr algn="ctr">
                        <a:buNone/>
                      </a:pPr>
                      <a:r>
                        <a:rPr lang="en-IN" sz="1600" dirty="0">
                          <a:latin typeface="Cambria" panose="02040503050406030204" pitchFamily="18" charset="0"/>
                          <a:ea typeface="Cambria" panose="02040503050406030204" pitchFamily="18" charset="0"/>
                        </a:rPr>
                        <a:t>(200 / 2,500 x 100)</a:t>
                      </a:r>
                    </a:p>
                  </a:txBody>
                  <a:tcPr marL="40290" marR="40290" marT="20145" marB="20145"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D2DEEF"/>
                    </a:solidFill>
                  </a:tcPr>
                </a:tc>
                <a:tc>
                  <a:txBody>
                    <a:bodyPr/>
                    <a:lstStyle/>
                    <a:p>
                      <a:pPr algn="ctr">
                        <a:buNone/>
                      </a:pPr>
                      <a:r>
                        <a:rPr lang="en-IN" sz="1600" dirty="0">
                          <a:latin typeface="Cambria" panose="02040503050406030204" pitchFamily="18" charset="0"/>
                          <a:ea typeface="Cambria" panose="02040503050406030204" pitchFamily="18" charset="0"/>
                        </a:rPr>
                        <a:t>N (Non-moving)</a:t>
                      </a:r>
                    </a:p>
                  </a:txBody>
                  <a:tcPr marL="40290" marR="40290" marT="20145" marB="20145"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D2DEEF"/>
                    </a:solidFill>
                  </a:tcPr>
                </a:tc>
                <a:tc>
                  <a:txBody>
                    <a:bodyPr/>
                    <a:lstStyle/>
                    <a:p>
                      <a:pPr algn="ctr">
                        <a:buNone/>
                      </a:pPr>
                      <a:r>
                        <a:rPr lang="en-US" sz="1600" dirty="0">
                          <a:latin typeface="Cambria" panose="02040503050406030204" pitchFamily="18" charset="0"/>
                          <a:ea typeface="Cambria" panose="02040503050406030204" pitchFamily="18" charset="0"/>
                        </a:rPr>
                        <a:t>Very low usage – avoid overstocking; consider alternative suppliers if demand rises.</a:t>
                      </a:r>
                    </a:p>
                  </a:txBody>
                  <a:tcPr marL="40290" marR="40290" marT="20145" marB="20145"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D2DEEF"/>
                    </a:solidFill>
                  </a:tcPr>
                </a:tc>
                <a:extLst>
                  <a:ext uri="{0D108BD9-81ED-4DB2-BD59-A6C34878D82A}">
                    <a16:rowId xmlns:a16="http://schemas.microsoft.com/office/drawing/2014/main" val="1319066314"/>
                  </a:ext>
                </a:extLst>
              </a:tr>
            </a:tbl>
          </a:graphicData>
        </a:graphic>
      </p:graphicFrame>
    </p:spTree>
    <p:extLst>
      <p:ext uri="{BB962C8B-B14F-4D97-AF65-F5344CB8AC3E}">
        <p14:creationId xmlns:p14="http://schemas.microsoft.com/office/powerpoint/2010/main" val="320617542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Group 7">
            <a:extLst>
              <a:ext uri="{FF2B5EF4-FFF2-40B4-BE49-F238E27FC236}">
                <a16:creationId xmlns:a16="http://schemas.microsoft.com/office/drawing/2014/main" id="{36253830-7E4C-24E2-6F6B-4CE4014FCE98}"/>
              </a:ext>
            </a:extLst>
          </p:cNvPr>
          <p:cNvGrpSpPr/>
          <p:nvPr/>
        </p:nvGrpSpPr>
        <p:grpSpPr>
          <a:xfrm rot="5400000">
            <a:off x="1213577" y="401800"/>
            <a:ext cx="5744219" cy="6834296"/>
            <a:chOff x="2463059" y="2070777"/>
            <a:chExt cx="7492317" cy="4025224"/>
          </a:xfrm>
        </p:grpSpPr>
        <p:sp>
          <p:nvSpPr>
            <p:cNvPr id="41991" name="Rectangle 8">
              <a:extLst>
                <a:ext uri="{FF2B5EF4-FFF2-40B4-BE49-F238E27FC236}">
                  <a16:creationId xmlns:a16="http://schemas.microsoft.com/office/drawing/2014/main" id="{F11C8B20-9DF7-3642-FC95-E7DA38B38594}"/>
                </a:ext>
              </a:extLst>
            </p:cNvPr>
            <p:cNvSpPr>
              <a:spLocks noChangeArrowheads="1"/>
            </p:cNvSpPr>
            <p:nvPr/>
          </p:nvSpPr>
          <p:spPr bwMode="auto">
            <a:xfrm>
              <a:off x="2743202" y="5783942"/>
              <a:ext cx="6200775" cy="312059"/>
            </a:xfrm>
            <a:prstGeom prst="rect">
              <a:avLst/>
            </a:prstGeom>
            <a:solidFill>
              <a:srgbClr val="FF9900"/>
            </a:solidFill>
            <a:ln w="9525">
              <a:solidFill>
                <a:srgbClr val="000000"/>
              </a:solidFill>
              <a:miter lim="800000"/>
              <a:headEnd/>
              <a:tailEnd/>
            </a:ln>
          </p:spPr>
          <p:txBody>
            <a:bodyPr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sz="1600" b="1" dirty="0">
                  <a:solidFill>
                    <a:srgbClr val="000000"/>
                  </a:solidFill>
                  <a:latin typeface="Cambria" panose="02040503050406030204" pitchFamily="18" charset="0"/>
                  <a:ea typeface="Cambria" panose="02040503050406030204" pitchFamily="18" charset="0"/>
                </a:rPr>
                <a:t>         Quantity of medicine required</a:t>
              </a:r>
              <a:endParaRPr lang="en-US" altLang="en-US" b="1" dirty="0">
                <a:latin typeface="Cambria" panose="02040503050406030204" pitchFamily="18" charset="0"/>
                <a:ea typeface="Cambria" panose="02040503050406030204" pitchFamily="18" charset="0"/>
              </a:endParaRPr>
            </a:p>
          </p:txBody>
        </p:sp>
        <p:sp>
          <p:nvSpPr>
            <p:cNvPr id="41987" name="AutoShape 4">
              <a:extLst>
                <a:ext uri="{FF2B5EF4-FFF2-40B4-BE49-F238E27FC236}">
                  <a16:creationId xmlns:a16="http://schemas.microsoft.com/office/drawing/2014/main" id="{4E1C6973-46C1-31C5-C986-A931924443C2}"/>
                </a:ext>
              </a:extLst>
            </p:cNvPr>
            <p:cNvSpPr>
              <a:spLocks noChangeArrowheads="1"/>
            </p:cNvSpPr>
            <p:nvPr/>
          </p:nvSpPr>
          <p:spPr bwMode="auto">
            <a:xfrm rot="16200000">
              <a:off x="3987007" y="826973"/>
              <a:ext cx="3713163" cy="6200773"/>
            </a:xfrm>
            <a:prstGeom prst="rtTriangle">
              <a:avLst/>
            </a:prstGeom>
            <a:solidFill>
              <a:srgbClr val="FFFF99"/>
            </a:solidFill>
            <a:ln w="9525">
              <a:solidFill>
                <a:srgbClr val="000000"/>
              </a:solidFill>
              <a:miter lim="800000"/>
              <a:headEnd/>
              <a:tailEnd/>
            </a:ln>
          </p:spPr>
          <p:txBody>
            <a:bodyPr vert="eaVert"/>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en-US" altLang="en-US" b="1">
                <a:latin typeface="Cambria" panose="02040503050406030204" pitchFamily="18" charset="0"/>
                <a:ea typeface="Cambria" panose="02040503050406030204" pitchFamily="18" charset="0"/>
              </a:endParaRPr>
            </a:p>
          </p:txBody>
        </p:sp>
        <p:sp>
          <p:nvSpPr>
            <p:cNvPr id="41988" name="Rectangle 5">
              <a:extLst>
                <a:ext uri="{FF2B5EF4-FFF2-40B4-BE49-F238E27FC236}">
                  <a16:creationId xmlns:a16="http://schemas.microsoft.com/office/drawing/2014/main" id="{DEBB2128-CE7F-03ED-2C2C-C7D182A0EC4F}"/>
                </a:ext>
              </a:extLst>
            </p:cNvPr>
            <p:cNvSpPr>
              <a:spLocks noChangeArrowheads="1"/>
            </p:cNvSpPr>
            <p:nvPr/>
          </p:nvSpPr>
          <p:spPr bwMode="auto">
            <a:xfrm rot="16200000">
              <a:off x="4823646" y="4716429"/>
              <a:ext cx="1015226" cy="7529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r>
                <a:rPr lang="en-US" altLang="en-US" sz="1600" b="1" dirty="0">
                  <a:solidFill>
                    <a:srgbClr val="000000"/>
                  </a:solidFill>
                  <a:latin typeface="Cambria" panose="02040503050406030204" pitchFamily="18" charset="0"/>
                  <a:ea typeface="Cambria" panose="02040503050406030204" pitchFamily="18" charset="0"/>
                </a:rPr>
                <a:t>Procurement </a:t>
              </a:r>
              <a:br>
                <a:rPr lang="en-US" altLang="en-US" sz="1600" b="1" dirty="0">
                  <a:solidFill>
                    <a:srgbClr val="000000"/>
                  </a:solidFill>
                  <a:latin typeface="Cambria" panose="02040503050406030204" pitchFamily="18" charset="0"/>
                  <a:ea typeface="Cambria" panose="02040503050406030204" pitchFamily="18" charset="0"/>
                </a:rPr>
              </a:br>
              <a:r>
                <a:rPr lang="en-US" altLang="en-US" sz="1600" b="1" dirty="0">
                  <a:solidFill>
                    <a:srgbClr val="000000"/>
                  </a:solidFill>
                  <a:latin typeface="Cambria" panose="02040503050406030204" pitchFamily="18" charset="0"/>
                  <a:ea typeface="Cambria" panose="02040503050406030204" pitchFamily="18" charset="0"/>
                </a:rPr>
                <a:t>interval</a:t>
              </a:r>
              <a:endParaRPr lang="en-US" altLang="en-US" b="1" dirty="0">
                <a:latin typeface="Cambria" panose="02040503050406030204" pitchFamily="18" charset="0"/>
                <a:ea typeface="Cambria" panose="02040503050406030204" pitchFamily="18" charset="0"/>
              </a:endParaRPr>
            </a:p>
          </p:txBody>
        </p:sp>
        <p:sp>
          <p:nvSpPr>
            <p:cNvPr id="41989" name="Text Box 6">
              <a:extLst>
                <a:ext uri="{FF2B5EF4-FFF2-40B4-BE49-F238E27FC236}">
                  <a16:creationId xmlns:a16="http://schemas.microsoft.com/office/drawing/2014/main" id="{408373FC-01D1-2259-8FF7-CF8AD6F8E915}"/>
                </a:ext>
              </a:extLst>
            </p:cNvPr>
            <p:cNvSpPr txBox="1">
              <a:spLocks noChangeArrowheads="1"/>
            </p:cNvSpPr>
            <p:nvPr/>
          </p:nvSpPr>
          <p:spPr bwMode="auto">
            <a:xfrm rot="16200000">
              <a:off x="6910786" y="4181653"/>
              <a:ext cx="758262" cy="4714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r>
                <a:rPr lang="en-US" altLang="en-US" sz="1600" b="1" dirty="0">
                  <a:solidFill>
                    <a:srgbClr val="000000"/>
                  </a:solidFill>
                  <a:latin typeface="Cambria" panose="02040503050406030204" pitchFamily="18" charset="0"/>
                  <a:ea typeface="Cambria" panose="02040503050406030204" pitchFamily="18" charset="0"/>
                </a:rPr>
                <a:t>Lead time</a:t>
              </a:r>
              <a:endParaRPr lang="en-US" altLang="en-US" b="1" dirty="0">
                <a:latin typeface="Cambria" panose="02040503050406030204" pitchFamily="18" charset="0"/>
                <a:ea typeface="Cambria" panose="02040503050406030204" pitchFamily="18" charset="0"/>
              </a:endParaRPr>
            </a:p>
          </p:txBody>
        </p:sp>
        <p:sp>
          <p:nvSpPr>
            <p:cNvPr id="41990" name="Text Box 7">
              <a:extLst>
                <a:ext uri="{FF2B5EF4-FFF2-40B4-BE49-F238E27FC236}">
                  <a16:creationId xmlns:a16="http://schemas.microsoft.com/office/drawing/2014/main" id="{CA263A25-3441-5DA1-4C3D-6AC21F6FDEF8}"/>
                </a:ext>
              </a:extLst>
            </p:cNvPr>
            <p:cNvSpPr txBox="1">
              <a:spLocks noChangeArrowheads="1"/>
            </p:cNvSpPr>
            <p:nvPr/>
          </p:nvSpPr>
          <p:spPr bwMode="auto">
            <a:xfrm rot="16200000">
              <a:off x="8032983" y="3941975"/>
              <a:ext cx="835100" cy="4367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r>
                <a:rPr lang="en-US" altLang="en-US" sz="1600" b="1" dirty="0">
                  <a:solidFill>
                    <a:srgbClr val="000000"/>
                  </a:solidFill>
                  <a:latin typeface="Cambria" panose="02040503050406030204" pitchFamily="18" charset="0"/>
                  <a:ea typeface="Cambria" panose="02040503050406030204" pitchFamily="18" charset="0"/>
                </a:rPr>
                <a:t>Buffer stock</a:t>
              </a:r>
              <a:endParaRPr lang="en-US" altLang="en-US" b="1" dirty="0">
                <a:latin typeface="Cambria" panose="02040503050406030204" pitchFamily="18" charset="0"/>
                <a:ea typeface="Cambria" panose="02040503050406030204" pitchFamily="18" charset="0"/>
              </a:endParaRPr>
            </a:p>
          </p:txBody>
        </p:sp>
        <p:sp>
          <p:nvSpPr>
            <p:cNvPr id="41992" name="Line 9">
              <a:extLst>
                <a:ext uri="{FF2B5EF4-FFF2-40B4-BE49-F238E27FC236}">
                  <a16:creationId xmlns:a16="http://schemas.microsoft.com/office/drawing/2014/main" id="{557341E1-C6D3-240B-2CC8-5DB4718975A7}"/>
                </a:ext>
              </a:extLst>
            </p:cNvPr>
            <p:cNvSpPr>
              <a:spLocks noChangeShapeType="1"/>
            </p:cNvSpPr>
            <p:nvPr/>
          </p:nvSpPr>
          <p:spPr bwMode="auto">
            <a:xfrm flipH="1">
              <a:off x="6707552" y="3401652"/>
              <a:ext cx="47179" cy="2382291"/>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dirty="0">
                <a:latin typeface="Cambria" panose="02040503050406030204" pitchFamily="18" charset="0"/>
                <a:ea typeface="Cambria" panose="02040503050406030204" pitchFamily="18" charset="0"/>
              </a:endParaRPr>
            </a:p>
          </p:txBody>
        </p:sp>
        <p:sp>
          <p:nvSpPr>
            <p:cNvPr id="41993" name="Line 10">
              <a:extLst>
                <a:ext uri="{FF2B5EF4-FFF2-40B4-BE49-F238E27FC236}">
                  <a16:creationId xmlns:a16="http://schemas.microsoft.com/office/drawing/2014/main" id="{453A94DA-7191-A748-BCB7-F0D617BD75A0}"/>
                </a:ext>
              </a:extLst>
            </p:cNvPr>
            <p:cNvSpPr>
              <a:spLocks noChangeShapeType="1"/>
            </p:cNvSpPr>
            <p:nvPr/>
          </p:nvSpPr>
          <p:spPr bwMode="auto">
            <a:xfrm flipH="1">
              <a:off x="7848151" y="2749488"/>
              <a:ext cx="4752" cy="3034453"/>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latin typeface="Cambria" panose="02040503050406030204" pitchFamily="18" charset="0"/>
                <a:ea typeface="Cambria" panose="02040503050406030204" pitchFamily="18" charset="0"/>
              </a:endParaRPr>
            </a:p>
          </p:txBody>
        </p:sp>
        <p:sp>
          <p:nvSpPr>
            <p:cNvPr id="41995" name="AutoShape 13">
              <a:extLst>
                <a:ext uri="{FF2B5EF4-FFF2-40B4-BE49-F238E27FC236}">
                  <a16:creationId xmlns:a16="http://schemas.microsoft.com/office/drawing/2014/main" id="{C843F0EF-E5D1-A91E-FCF3-3B71A41D8CC1}"/>
                </a:ext>
              </a:extLst>
            </p:cNvPr>
            <p:cNvSpPr>
              <a:spLocks/>
            </p:cNvSpPr>
            <p:nvPr/>
          </p:nvSpPr>
          <p:spPr bwMode="auto">
            <a:xfrm>
              <a:off x="9048162" y="2070777"/>
              <a:ext cx="172038" cy="4025222"/>
            </a:xfrm>
            <a:prstGeom prst="rightBrace">
              <a:avLst>
                <a:gd name="adj1" fmla="val 258333"/>
                <a:gd name="adj2" fmla="val 50000"/>
              </a:avLst>
            </a:prstGeom>
            <a:noFill/>
            <a:ln w="2857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en-US" altLang="en-US">
                <a:latin typeface="Cambria" panose="02040503050406030204" pitchFamily="18" charset="0"/>
                <a:ea typeface="Cambria" panose="02040503050406030204" pitchFamily="18" charset="0"/>
              </a:endParaRPr>
            </a:p>
          </p:txBody>
        </p:sp>
        <p:sp>
          <p:nvSpPr>
            <p:cNvPr id="41996" name="AutoShape 14">
              <a:extLst>
                <a:ext uri="{FF2B5EF4-FFF2-40B4-BE49-F238E27FC236}">
                  <a16:creationId xmlns:a16="http://schemas.microsoft.com/office/drawing/2014/main" id="{38106AFC-2790-25AB-873B-CEA5207AC569}"/>
                </a:ext>
              </a:extLst>
            </p:cNvPr>
            <p:cNvSpPr>
              <a:spLocks noChangeArrowheads="1"/>
            </p:cNvSpPr>
            <p:nvPr/>
          </p:nvSpPr>
          <p:spPr bwMode="auto">
            <a:xfrm rot="16200000">
              <a:off x="2595874" y="4367322"/>
              <a:ext cx="592785" cy="858415"/>
            </a:xfrm>
            <a:prstGeom prst="wedgeRoundRectCallout">
              <a:avLst>
                <a:gd name="adj1" fmla="val -174517"/>
                <a:gd name="adj2" fmla="val -13901"/>
                <a:gd name="adj3" fmla="val 16667"/>
              </a:avLst>
            </a:prstGeom>
            <a:solidFill>
              <a:srgbClr val="94C6D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spcBef>
                  <a:spcPct val="50000"/>
                </a:spcBef>
              </a:pPr>
              <a:r>
                <a:rPr lang="en-US" altLang="en-US" sz="1600" b="1" dirty="0">
                  <a:solidFill>
                    <a:schemeClr val="bg1"/>
                  </a:solidFill>
                  <a:latin typeface="Cambria" panose="02040503050406030204" pitchFamily="18" charset="0"/>
                  <a:ea typeface="Cambria" panose="02040503050406030204" pitchFamily="18" charset="0"/>
                </a:rPr>
                <a:t>Starting point</a:t>
              </a:r>
            </a:p>
          </p:txBody>
        </p:sp>
        <p:sp>
          <p:nvSpPr>
            <p:cNvPr id="41997" name="AutoShape 15">
              <a:extLst>
                <a:ext uri="{FF2B5EF4-FFF2-40B4-BE49-F238E27FC236}">
                  <a16:creationId xmlns:a16="http://schemas.microsoft.com/office/drawing/2014/main" id="{D07BB16C-107F-C989-8320-13F70785ACF5}"/>
                </a:ext>
              </a:extLst>
            </p:cNvPr>
            <p:cNvSpPr>
              <a:spLocks noChangeArrowheads="1"/>
            </p:cNvSpPr>
            <p:nvPr/>
          </p:nvSpPr>
          <p:spPr bwMode="auto">
            <a:xfrm rot="16200000">
              <a:off x="9317310" y="3104751"/>
              <a:ext cx="787569" cy="488562"/>
            </a:xfrm>
            <a:prstGeom prst="wedgeRoundRectCallout">
              <a:avLst>
                <a:gd name="adj1" fmla="val -41729"/>
                <a:gd name="adj2" fmla="val -112929"/>
                <a:gd name="adj3" fmla="val 16667"/>
              </a:avLst>
            </a:prstGeom>
            <a:solidFill>
              <a:srgbClr val="94C6D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spcBef>
                  <a:spcPct val="50000"/>
                </a:spcBef>
              </a:pPr>
              <a:r>
                <a:rPr lang="en-US" altLang="en-US" sz="1600" b="1" dirty="0">
                  <a:solidFill>
                    <a:schemeClr val="bg1"/>
                  </a:solidFill>
                  <a:latin typeface="Cambria" panose="02040503050406030204" pitchFamily="18" charset="0"/>
                  <a:ea typeface="Cambria" panose="02040503050406030204" pitchFamily="18" charset="0"/>
                </a:rPr>
                <a:t>Actual need</a:t>
              </a:r>
            </a:p>
          </p:txBody>
        </p:sp>
      </p:grpSp>
      <p:sp>
        <p:nvSpPr>
          <p:cNvPr id="3" name="Rectangle 2">
            <a:extLst>
              <a:ext uri="{FF2B5EF4-FFF2-40B4-BE49-F238E27FC236}">
                <a16:creationId xmlns:a16="http://schemas.microsoft.com/office/drawing/2014/main" id="{D7768679-9D14-1EBE-BBAF-A8A1FE2D014E}"/>
              </a:ext>
            </a:extLst>
          </p:cNvPr>
          <p:cNvSpPr/>
          <p:nvPr/>
        </p:nvSpPr>
        <p:spPr>
          <a:xfrm>
            <a:off x="0" y="-30244"/>
            <a:ext cx="12192000" cy="885907"/>
          </a:xfrm>
          <a:prstGeom prst="rect">
            <a:avLst/>
          </a:prstGeom>
          <a:solidFill>
            <a:srgbClr val="00B4C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500" b="1" dirty="0">
                <a:latin typeface="Cambria" panose="02040503050406030204" pitchFamily="18" charset="0"/>
                <a:ea typeface="Cambria" panose="02040503050406030204" pitchFamily="18" charset="0"/>
              </a:rPr>
              <a:t>Quantification and Demand Estimation</a:t>
            </a:r>
            <a:endParaRPr lang="en-IN" sz="3500" b="1" dirty="0">
              <a:latin typeface="Cambria" panose="02040503050406030204" pitchFamily="18" charset="0"/>
              <a:ea typeface="Cambria" panose="02040503050406030204" pitchFamily="18" charset="0"/>
            </a:endParaRPr>
          </a:p>
        </p:txBody>
      </p:sp>
      <p:pic>
        <p:nvPicPr>
          <p:cNvPr id="2" name="Picture 1">
            <a:extLst>
              <a:ext uri="{FF2B5EF4-FFF2-40B4-BE49-F238E27FC236}">
                <a16:creationId xmlns:a16="http://schemas.microsoft.com/office/drawing/2014/main" id="{CA75A958-EB56-3521-6EA8-1ECCC086807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7147" y="102626"/>
            <a:ext cx="835564" cy="644626"/>
          </a:xfrm>
          <a:prstGeom prst="rect">
            <a:avLst/>
          </a:prstGeom>
        </p:spPr>
      </p:pic>
      <p:pic>
        <p:nvPicPr>
          <p:cNvPr id="4" name="Picture 4">
            <a:extLst>
              <a:ext uri="{FF2B5EF4-FFF2-40B4-BE49-F238E27FC236}">
                <a16:creationId xmlns:a16="http://schemas.microsoft.com/office/drawing/2014/main" id="{D5FCADE4-7983-8075-1ADC-C85BDEA8F11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962967" y="102627"/>
            <a:ext cx="1061885" cy="644626"/>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704973D3-7F6D-86E1-F913-E5118367F667}"/>
              </a:ext>
            </a:extLst>
          </p:cNvPr>
          <p:cNvSpPr txBox="1"/>
          <p:nvPr/>
        </p:nvSpPr>
        <p:spPr>
          <a:xfrm>
            <a:off x="8841990" y="1156790"/>
            <a:ext cx="2866101" cy="1077218"/>
          </a:xfrm>
          <a:prstGeom prst="rect">
            <a:avLst/>
          </a:prstGeom>
          <a:noFill/>
          <a:ln>
            <a:solidFill>
              <a:schemeClr val="accent1"/>
            </a:solidFill>
          </a:ln>
        </p:spPr>
        <p:txBody>
          <a:bodyPr wrap="square" rtlCol="0">
            <a:spAutoFit/>
          </a:bodyPr>
          <a:lstStyle/>
          <a:p>
            <a:r>
              <a:rPr lang="en-US" sz="1600" dirty="0">
                <a:latin typeface="Cambria" panose="02040503050406030204" pitchFamily="18" charset="0"/>
                <a:ea typeface="Cambria" panose="02040503050406030204" pitchFamily="18" charset="0"/>
                <a:cs typeface="Lato" panose="020F0502020204030203" pitchFamily="34" charset="0"/>
              </a:rPr>
              <a:t>Average consumption adjustment that accounts for any time that the item was  unavailable.</a:t>
            </a:r>
          </a:p>
        </p:txBody>
      </p:sp>
      <p:sp>
        <p:nvSpPr>
          <p:cNvPr id="6" name="TextBox 5">
            <a:extLst>
              <a:ext uri="{FF2B5EF4-FFF2-40B4-BE49-F238E27FC236}">
                <a16:creationId xmlns:a16="http://schemas.microsoft.com/office/drawing/2014/main" id="{E91BF665-753D-CEC3-9712-5A583E97FA4B}"/>
              </a:ext>
            </a:extLst>
          </p:cNvPr>
          <p:cNvSpPr txBox="1"/>
          <p:nvPr/>
        </p:nvSpPr>
        <p:spPr>
          <a:xfrm>
            <a:off x="8841989" y="2734160"/>
            <a:ext cx="2866101" cy="1077218"/>
          </a:xfrm>
          <a:prstGeom prst="rect">
            <a:avLst/>
          </a:prstGeom>
          <a:noFill/>
          <a:ln>
            <a:solidFill>
              <a:schemeClr val="accent1"/>
            </a:solidFill>
          </a:ln>
        </p:spPr>
        <p:txBody>
          <a:bodyPr wrap="square" rtlCol="0">
            <a:spAutoFit/>
          </a:bodyPr>
          <a:lstStyle/>
          <a:p>
            <a:r>
              <a:rPr lang="en-US" sz="1600" b="1" dirty="0">
                <a:latin typeface="Cambria" panose="02040503050406030204" pitchFamily="18" charset="0"/>
                <a:ea typeface="Cambria" panose="02040503050406030204" pitchFamily="18" charset="0"/>
                <a:cs typeface="Lato" panose="020F0502020204030203" pitchFamily="34" charset="0"/>
              </a:rPr>
              <a:t>Lead time </a:t>
            </a:r>
            <a:r>
              <a:rPr lang="en-US" sz="1600" dirty="0">
                <a:latin typeface="Cambria" panose="02040503050406030204" pitchFamily="18" charset="0"/>
                <a:ea typeface="Cambria" panose="02040503050406030204" pitchFamily="18" charset="0"/>
                <a:cs typeface="Lato" panose="020F0502020204030203" pitchFamily="34" charset="0"/>
              </a:rPr>
              <a:t>- The time between when the drugs are ordered and when they are available to the patient.</a:t>
            </a:r>
          </a:p>
        </p:txBody>
      </p:sp>
      <p:sp>
        <p:nvSpPr>
          <p:cNvPr id="7" name="TextBox 6">
            <a:extLst>
              <a:ext uri="{FF2B5EF4-FFF2-40B4-BE49-F238E27FC236}">
                <a16:creationId xmlns:a16="http://schemas.microsoft.com/office/drawing/2014/main" id="{95955AEB-DC0A-69C2-B1EE-C300C1E43675}"/>
              </a:ext>
            </a:extLst>
          </p:cNvPr>
          <p:cNvSpPr txBox="1"/>
          <p:nvPr/>
        </p:nvSpPr>
        <p:spPr>
          <a:xfrm>
            <a:off x="8841990" y="4311530"/>
            <a:ext cx="2866101" cy="1815882"/>
          </a:xfrm>
          <a:prstGeom prst="rect">
            <a:avLst/>
          </a:prstGeom>
          <a:noFill/>
          <a:ln>
            <a:solidFill>
              <a:schemeClr val="accent1"/>
            </a:solidFill>
          </a:ln>
        </p:spPr>
        <p:txBody>
          <a:bodyPr wrap="square" rtlCol="0">
            <a:spAutoFit/>
          </a:bodyPr>
          <a:lstStyle/>
          <a:p>
            <a:pPr eaLnBrk="1" fontAlgn="auto" hangingPunct="1">
              <a:spcBef>
                <a:spcPts val="0"/>
              </a:spcBef>
              <a:spcAft>
                <a:spcPts val="0"/>
              </a:spcAft>
              <a:defRPr/>
            </a:pPr>
            <a:r>
              <a:rPr lang="en-US" sz="1600" b="1" dirty="0">
                <a:latin typeface="Cambria" panose="02040503050406030204" pitchFamily="18" charset="0"/>
                <a:ea typeface="Cambria" panose="02040503050406030204" pitchFamily="18" charset="0"/>
                <a:cs typeface="Lato" panose="020F0502020204030203" pitchFamily="34" charset="0"/>
              </a:rPr>
              <a:t>Safety stock/Buffer Stock </a:t>
            </a:r>
            <a:r>
              <a:rPr lang="en-US" sz="1600" dirty="0">
                <a:latin typeface="Cambria" panose="02040503050406030204" pitchFamily="18" charset="0"/>
                <a:ea typeface="Cambria" panose="02040503050406030204" pitchFamily="18" charset="0"/>
                <a:cs typeface="Lato" panose="020F0502020204030203" pitchFamily="34" charset="0"/>
              </a:rPr>
              <a:t>- A reserve quantity of stock maintained at a health facility to ensure uninterrupted supply, prevent stock-outs during demand fluctuations or supply delays.</a:t>
            </a:r>
          </a:p>
        </p:txBody>
      </p:sp>
      <p:sp>
        <p:nvSpPr>
          <p:cNvPr id="10" name="TextBox 9">
            <a:extLst>
              <a:ext uri="{FF2B5EF4-FFF2-40B4-BE49-F238E27FC236}">
                <a16:creationId xmlns:a16="http://schemas.microsoft.com/office/drawing/2014/main" id="{FECF140D-A0FE-24FB-CCCA-C4C6A49FD9ED}"/>
              </a:ext>
            </a:extLst>
          </p:cNvPr>
          <p:cNvSpPr txBox="1"/>
          <p:nvPr/>
        </p:nvSpPr>
        <p:spPr>
          <a:xfrm>
            <a:off x="4631185" y="1726835"/>
            <a:ext cx="3765253" cy="923330"/>
          </a:xfrm>
          <a:prstGeom prst="rect">
            <a:avLst/>
          </a:prstGeom>
          <a:solidFill>
            <a:schemeClr val="accent5">
              <a:lumMod val="20000"/>
              <a:lumOff val="80000"/>
            </a:schemeClr>
          </a:solidFill>
          <a:ln>
            <a:solidFill>
              <a:srgbClr val="FFFFFF"/>
            </a:solidFill>
          </a:ln>
        </p:spPr>
        <p:txBody>
          <a:bodyPr wrap="square" rtlCol="0">
            <a:spAutoFit/>
          </a:bodyPr>
          <a:lstStyle/>
          <a:p>
            <a:pPr algn="ctr"/>
            <a:r>
              <a:rPr lang="en-US" b="1" dirty="0">
                <a:latin typeface="Cambria" panose="02040503050406030204" pitchFamily="18" charset="0"/>
                <a:ea typeface="Cambria" panose="02040503050406030204" pitchFamily="18" charset="0"/>
                <a:cs typeface="Poppins" pitchFamily="2" charset="77"/>
              </a:rPr>
              <a:t>Total Estimated Demand =  </a:t>
            </a:r>
            <a:r>
              <a:rPr lang="en-US" i="1" dirty="0">
                <a:latin typeface="Cambria" panose="02040503050406030204" pitchFamily="18" charset="0"/>
                <a:ea typeface="Cambria" panose="02040503050406030204" pitchFamily="18" charset="0"/>
                <a:cs typeface="Poppins" pitchFamily="2" charset="77"/>
              </a:rPr>
              <a:t>Average consumption + Lead Time consumption + Buffer Stock</a:t>
            </a:r>
          </a:p>
        </p:txBody>
      </p:sp>
      <p:sp>
        <p:nvSpPr>
          <p:cNvPr id="11" name="AutoShape 15">
            <a:extLst>
              <a:ext uri="{FF2B5EF4-FFF2-40B4-BE49-F238E27FC236}">
                <a16:creationId xmlns:a16="http://schemas.microsoft.com/office/drawing/2014/main" id="{87A6C960-B837-E90B-1358-268D32998436}"/>
              </a:ext>
            </a:extLst>
          </p:cNvPr>
          <p:cNvSpPr>
            <a:spLocks noChangeArrowheads="1"/>
          </p:cNvSpPr>
          <p:nvPr/>
        </p:nvSpPr>
        <p:spPr bwMode="auto">
          <a:xfrm>
            <a:off x="5845216" y="4031810"/>
            <a:ext cx="1587971" cy="374571"/>
          </a:xfrm>
          <a:prstGeom prst="wedgeRoundRectCallout">
            <a:avLst>
              <a:gd name="adj1" fmla="val -92464"/>
              <a:gd name="adj2" fmla="val 2568"/>
              <a:gd name="adj3" fmla="val 16667"/>
            </a:avLst>
          </a:prstGeom>
          <a:solidFill>
            <a:srgbClr val="94C6D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spcBef>
                <a:spcPct val="50000"/>
              </a:spcBef>
            </a:pPr>
            <a:r>
              <a:rPr lang="en-US" altLang="en-US" sz="1600" b="1" dirty="0">
                <a:solidFill>
                  <a:schemeClr val="bg1"/>
                </a:solidFill>
                <a:latin typeface="Cambria" panose="02040503050406030204" pitchFamily="18" charset="0"/>
                <a:ea typeface="Cambria" panose="02040503050406030204" pitchFamily="18" charset="0"/>
              </a:rPr>
              <a:t>Reorder Level</a:t>
            </a:r>
          </a:p>
        </p:txBody>
      </p:sp>
      <p:sp>
        <p:nvSpPr>
          <p:cNvPr id="12" name="AutoShape 15">
            <a:extLst>
              <a:ext uri="{FF2B5EF4-FFF2-40B4-BE49-F238E27FC236}">
                <a16:creationId xmlns:a16="http://schemas.microsoft.com/office/drawing/2014/main" id="{C4919231-5E6C-D9CD-EDCD-54D974E0B0D3}"/>
              </a:ext>
            </a:extLst>
          </p:cNvPr>
          <p:cNvSpPr>
            <a:spLocks noChangeArrowheads="1"/>
          </p:cNvSpPr>
          <p:nvPr/>
        </p:nvSpPr>
        <p:spPr bwMode="auto">
          <a:xfrm>
            <a:off x="7352148" y="4621161"/>
            <a:ext cx="1337188" cy="646986"/>
          </a:xfrm>
          <a:prstGeom prst="wedgeRoundRectCallout">
            <a:avLst>
              <a:gd name="adj1" fmla="val -40733"/>
              <a:gd name="adj2" fmla="val 154400"/>
              <a:gd name="adj3" fmla="val 16667"/>
            </a:avLst>
          </a:prstGeom>
          <a:solidFill>
            <a:srgbClr val="94C6D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spcBef>
                <a:spcPct val="50000"/>
              </a:spcBef>
            </a:pPr>
            <a:r>
              <a:rPr lang="en-US" altLang="en-US" sz="1600" b="1" dirty="0">
                <a:solidFill>
                  <a:schemeClr val="bg1"/>
                </a:solidFill>
                <a:latin typeface="Cambria" panose="02040503050406030204" pitchFamily="18" charset="0"/>
                <a:ea typeface="Cambria" panose="02040503050406030204" pitchFamily="18" charset="0"/>
              </a:rPr>
              <a:t>Safety Stock</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30CCFA5-0C85-15D5-C3DB-4FA10155BD97}"/>
            </a:ext>
          </a:extLst>
        </p:cNvPr>
        <p:cNvGrpSpPr/>
        <p:nvPr/>
      </p:nvGrpSpPr>
      <p:grpSpPr>
        <a:xfrm>
          <a:off x="0" y="0"/>
          <a:ext cx="0" cy="0"/>
          <a:chOff x="0" y="0"/>
          <a:chExt cx="0" cy="0"/>
        </a:xfrm>
      </p:grpSpPr>
      <p:sp>
        <p:nvSpPr>
          <p:cNvPr id="3" name="Rectangle 2">
            <a:extLst>
              <a:ext uri="{FF2B5EF4-FFF2-40B4-BE49-F238E27FC236}">
                <a16:creationId xmlns:a16="http://schemas.microsoft.com/office/drawing/2014/main" id="{B4AA5095-74C1-49B8-6ABC-DB9BA7401A32}"/>
              </a:ext>
            </a:extLst>
          </p:cNvPr>
          <p:cNvSpPr/>
          <p:nvPr/>
        </p:nvSpPr>
        <p:spPr>
          <a:xfrm>
            <a:off x="0" y="-30244"/>
            <a:ext cx="12192000" cy="885907"/>
          </a:xfrm>
          <a:prstGeom prst="rect">
            <a:avLst/>
          </a:prstGeom>
          <a:solidFill>
            <a:srgbClr val="00B4C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500" b="1" dirty="0">
                <a:latin typeface="Cambria" panose="02040503050406030204" pitchFamily="18" charset="0"/>
                <a:ea typeface="Cambria" panose="02040503050406030204" pitchFamily="18" charset="0"/>
              </a:rPr>
              <a:t>Demand Estimation Example</a:t>
            </a:r>
            <a:endParaRPr lang="en-IN" sz="3500" b="1" dirty="0">
              <a:latin typeface="Cambria" panose="02040503050406030204" pitchFamily="18" charset="0"/>
              <a:ea typeface="Cambria" panose="02040503050406030204" pitchFamily="18" charset="0"/>
            </a:endParaRPr>
          </a:p>
        </p:txBody>
      </p:sp>
      <p:sp>
        <p:nvSpPr>
          <p:cNvPr id="9" name="Rectangle 8">
            <a:extLst>
              <a:ext uri="{FF2B5EF4-FFF2-40B4-BE49-F238E27FC236}">
                <a16:creationId xmlns:a16="http://schemas.microsoft.com/office/drawing/2014/main" id="{F1CE9EFE-BC2F-FAD3-F2E7-56625F8D972B}"/>
              </a:ext>
            </a:extLst>
          </p:cNvPr>
          <p:cNvSpPr/>
          <p:nvPr/>
        </p:nvSpPr>
        <p:spPr>
          <a:xfrm>
            <a:off x="0" y="6645897"/>
            <a:ext cx="12192000" cy="212103"/>
          </a:xfrm>
          <a:prstGeom prst="rect">
            <a:avLst/>
          </a:prstGeom>
          <a:solidFill>
            <a:srgbClr val="00B4C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sz="3500" b="1" dirty="0">
              <a:latin typeface="Cambria" panose="02040503050406030204" pitchFamily="18" charset="0"/>
              <a:ea typeface="Cambria" panose="02040503050406030204" pitchFamily="18" charset="0"/>
            </a:endParaRPr>
          </a:p>
        </p:txBody>
      </p:sp>
      <p:pic>
        <p:nvPicPr>
          <p:cNvPr id="2" name="Picture 1">
            <a:extLst>
              <a:ext uri="{FF2B5EF4-FFF2-40B4-BE49-F238E27FC236}">
                <a16:creationId xmlns:a16="http://schemas.microsoft.com/office/drawing/2014/main" id="{7699ECE2-4206-D4C9-EFA3-936BA9AE994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7147" y="102626"/>
            <a:ext cx="835564" cy="644626"/>
          </a:xfrm>
          <a:prstGeom prst="rect">
            <a:avLst/>
          </a:prstGeom>
        </p:spPr>
      </p:pic>
      <p:pic>
        <p:nvPicPr>
          <p:cNvPr id="4" name="Picture 4">
            <a:extLst>
              <a:ext uri="{FF2B5EF4-FFF2-40B4-BE49-F238E27FC236}">
                <a16:creationId xmlns:a16="http://schemas.microsoft.com/office/drawing/2014/main" id="{79CC3CB3-621F-F4F2-3C50-A82E32023ED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962967" y="102627"/>
            <a:ext cx="1061885" cy="644626"/>
          </a:xfrm>
          <a:prstGeom prst="rect">
            <a:avLst/>
          </a:prstGeom>
          <a:noFill/>
          <a:extLst>
            <a:ext uri="{909E8E84-426E-40DD-AFC4-6F175D3DCCD1}">
              <a14:hiddenFill xmlns:a14="http://schemas.microsoft.com/office/drawing/2010/main">
                <a:solidFill>
                  <a:srgbClr val="FFFFFF"/>
                </a:solidFill>
              </a14:hiddenFill>
            </a:ext>
          </a:extLst>
        </p:spPr>
      </p:pic>
      <p:sp>
        <p:nvSpPr>
          <p:cNvPr id="10" name="TextBox 9">
            <a:extLst>
              <a:ext uri="{FF2B5EF4-FFF2-40B4-BE49-F238E27FC236}">
                <a16:creationId xmlns:a16="http://schemas.microsoft.com/office/drawing/2014/main" id="{BDF71E7F-28D0-FE8E-D65C-CD69C08DD8D1}"/>
              </a:ext>
            </a:extLst>
          </p:cNvPr>
          <p:cNvSpPr txBox="1"/>
          <p:nvPr/>
        </p:nvSpPr>
        <p:spPr>
          <a:xfrm>
            <a:off x="345649" y="1190143"/>
            <a:ext cx="11500701" cy="1477328"/>
          </a:xfrm>
          <a:prstGeom prst="rect">
            <a:avLst/>
          </a:prstGeom>
          <a:solidFill>
            <a:schemeClr val="accent5">
              <a:lumMod val="20000"/>
              <a:lumOff val="80000"/>
            </a:schemeClr>
          </a:solidFill>
          <a:ln>
            <a:solidFill>
              <a:srgbClr val="FFFFFF"/>
            </a:solidFill>
          </a:ln>
        </p:spPr>
        <p:txBody>
          <a:bodyPr wrap="square" rtlCol="0">
            <a:spAutoFit/>
          </a:bodyPr>
          <a:lstStyle/>
          <a:p>
            <a:r>
              <a:rPr lang="en-US" b="1" dirty="0">
                <a:latin typeface="Cambria" panose="02040503050406030204" pitchFamily="18" charset="0"/>
                <a:ea typeface="Cambria" panose="02040503050406030204" pitchFamily="18" charset="0"/>
                <a:cs typeface="Poppins" pitchFamily="2" charset="77"/>
              </a:rPr>
              <a:t>Question - </a:t>
            </a:r>
            <a:r>
              <a:rPr lang="en-US" dirty="0">
                <a:latin typeface="Cambria" panose="02040503050406030204" pitchFamily="18" charset="0"/>
                <a:ea typeface="Cambria" panose="02040503050406030204" pitchFamily="18" charset="0"/>
                <a:cs typeface="Poppins" pitchFamily="2" charset="77"/>
              </a:rPr>
              <a:t>In an AAM Sub Health Center, medications are delivered quarterly. The total usage of Aspirin tablets in the previous quarter was </a:t>
            </a:r>
            <a:r>
              <a:rPr lang="en-US" b="1" dirty="0">
                <a:latin typeface="Cambria" panose="02040503050406030204" pitchFamily="18" charset="0"/>
                <a:ea typeface="Cambria" panose="02040503050406030204" pitchFamily="18" charset="0"/>
                <a:cs typeface="Poppins" pitchFamily="2" charset="77"/>
              </a:rPr>
              <a:t>5,000 tablets </a:t>
            </a:r>
            <a:r>
              <a:rPr lang="en-US" dirty="0">
                <a:latin typeface="Cambria" panose="02040503050406030204" pitchFamily="18" charset="0"/>
                <a:ea typeface="Cambria" panose="02040503050406030204" pitchFamily="18" charset="0"/>
                <a:cs typeface="Poppins" pitchFamily="2" charset="77"/>
              </a:rPr>
              <a:t>over </a:t>
            </a:r>
            <a:r>
              <a:rPr lang="en-US" b="1" dirty="0">
                <a:latin typeface="Cambria" panose="02040503050406030204" pitchFamily="18" charset="0"/>
                <a:ea typeface="Cambria" panose="02040503050406030204" pitchFamily="18" charset="0"/>
                <a:cs typeface="Poppins" pitchFamily="2" charset="77"/>
              </a:rPr>
              <a:t>70 working days</a:t>
            </a:r>
            <a:r>
              <a:rPr lang="en-US" dirty="0">
                <a:latin typeface="Cambria" panose="02040503050406030204" pitchFamily="18" charset="0"/>
                <a:ea typeface="Cambria" panose="02040503050406030204" pitchFamily="18" charset="0"/>
                <a:cs typeface="Poppins" pitchFamily="2" charset="77"/>
              </a:rPr>
              <a:t>, but Aspirin was out of stock for </a:t>
            </a:r>
            <a:r>
              <a:rPr lang="en-US" b="1" dirty="0">
                <a:latin typeface="Cambria" panose="02040503050406030204" pitchFamily="18" charset="0"/>
                <a:ea typeface="Cambria" panose="02040503050406030204" pitchFamily="18" charset="0"/>
                <a:cs typeface="Poppins" pitchFamily="2" charset="77"/>
              </a:rPr>
              <a:t>20 days</a:t>
            </a:r>
            <a:r>
              <a:rPr lang="en-US" dirty="0">
                <a:latin typeface="Cambria" panose="02040503050406030204" pitchFamily="18" charset="0"/>
                <a:ea typeface="Cambria" panose="02040503050406030204" pitchFamily="18" charset="0"/>
                <a:cs typeface="Poppins" pitchFamily="2" charset="77"/>
              </a:rPr>
              <a:t>. The time from ordering to receiving supplies is </a:t>
            </a:r>
            <a:r>
              <a:rPr lang="en-US" b="1" dirty="0">
                <a:latin typeface="Cambria" panose="02040503050406030204" pitchFamily="18" charset="0"/>
                <a:ea typeface="Cambria" panose="02040503050406030204" pitchFamily="18" charset="0"/>
                <a:cs typeface="Poppins" pitchFamily="2" charset="77"/>
              </a:rPr>
              <a:t>10 days</a:t>
            </a:r>
            <a:r>
              <a:rPr lang="en-US" dirty="0">
                <a:latin typeface="Cambria" panose="02040503050406030204" pitchFamily="18" charset="0"/>
                <a:ea typeface="Cambria" panose="02040503050406030204" pitchFamily="18" charset="0"/>
                <a:cs typeface="Poppins" pitchFamily="2" charset="77"/>
              </a:rPr>
              <a:t>. A safety stock of 150 tablets is kept to handle fluctuations in demand and supply. There are currently </a:t>
            </a:r>
            <a:r>
              <a:rPr lang="en-US" b="1" dirty="0">
                <a:latin typeface="Cambria" panose="02040503050406030204" pitchFamily="18" charset="0"/>
                <a:ea typeface="Cambria" panose="02040503050406030204" pitchFamily="18" charset="0"/>
                <a:cs typeface="Poppins" pitchFamily="2" charset="77"/>
              </a:rPr>
              <a:t>50 tablets </a:t>
            </a:r>
            <a:r>
              <a:rPr lang="en-US" dirty="0">
                <a:latin typeface="Cambria" panose="02040503050406030204" pitchFamily="18" charset="0"/>
                <a:ea typeface="Cambria" panose="02040503050406030204" pitchFamily="18" charset="0"/>
                <a:cs typeface="Poppins" pitchFamily="2" charset="77"/>
              </a:rPr>
              <a:t>in stock at the time of ordering. Estimate the demand for Aspirin tablets for the upcoming quarter, which includes </a:t>
            </a:r>
            <a:r>
              <a:rPr lang="en-US" b="1" dirty="0">
                <a:latin typeface="Cambria" panose="02040503050406030204" pitchFamily="18" charset="0"/>
                <a:ea typeface="Cambria" panose="02040503050406030204" pitchFamily="18" charset="0"/>
                <a:cs typeface="Poppins" pitchFamily="2" charset="77"/>
              </a:rPr>
              <a:t>80 working days</a:t>
            </a:r>
            <a:r>
              <a:rPr lang="en-US" dirty="0">
                <a:latin typeface="Cambria" panose="02040503050406030204" pitchFamily="18" charset="0"/>
                <a:ea typeface="Cambria" panose="02040503050406030204" pitchFamily="18" charset="0"/>
                <a:cs typeface="Poppins" pitchFamily="2" charset="77"/>
              </a:rPr>
              <a:t>.</a:t>
            </a:r>
            <a:endParaRPr lang="en-US" i="1" dirty="0">
              <a:latin typeface="Cambria" panose="02040503050406030204" pitchFamily="18" charset="0"/>
              <a:ea typeface="Cambria" panose="02040503050406030204" pitchFamily="18" charset="0"/>
              <a:cs typeface="Poppins" pitchFamily="2" charset="77"/>
            </a:endParaRPr>
          </a:p>
        </p:txBody>
      </p:sp>
      <p:sp>
        <p:nvSpPr>
          <p:cNvPr id="11" name="TextBox 10">
            <a:extLst>
              <a:ext uri="{FF2B5EF4-FFF2-40B4-BE49-F238E27FC236}">
                <a16:creationId xmlns:a16="http://schemas.microsoft.com/office/drawing/2014/main" id="{34ABC84B-BC5F-6F15-2ADC-BC9DADF83DD6}"/>
              </a:ext>
            </a:extLst>
          </p:cNvPr>
          <p:cNvSpPr txBox="1"/>
          <p:nvPr/>
        </p:nvSpPr>
        <p:spPr>
          <a:xfrm>
            <a:off x="345649" y="2948524"/>
            <a:ext cx="11500701" cy="3600986"/>
          </a:xfrm>
          <a:prstGeom prst="rect">
            <a:avLst/>
          </a:prstGeom>
          <a:solidFill>
            <a:schemeClr val="accent5">
              <a:lumMod val="20000"/>
              <a:lumOff val="80000"/>
            </a:schemeClr>
          </a:solidFill>
          <a:ln>
            <a:solidFill>
              <a:srgbClr val="FFFFFF"/>
            </a:solidFill>
          </a:ln>
        </p:spPr>
        <p:txBody>
          <a:bodyPr wrap="square" rtlCol="0">
            <a:spAutoFit/>
          </a:bodyPr>
          <a:lstStyle/>
          <a:p>
            <a:r>
              <a:rPr lang="en-US" b="1" dirty="0">
                <a:latin typeface="Cambria" panose="02040503050406030204" pitchFamily="18" charset="0"/>
                <a:ea typeface="Cambria" panose="02040503050406030204" pitchFamily="18" charset="0"/>
                <a:cs typeface="Poppins" pitchFamily="2" charset="77"/>
              </a:rPr>
              <a:t>Solution:</a:t>
            </a:r>
          </a:p>
          <a:p>
            <a:endParaRPr lang="en-US" sz="1200" b="1" dirty="0">
              <a:latin typeface="Cambria" panose="02040503050406030204" pitchFamily="18" charset="0"/>
              <a:ea typeface="Cambria" panose="02040503050406030204" pitchFamily="18" charset="0"/>
              <a:cs typeface="Poppins" pitchFamily="2" charset="77"/>
            </a:endParaRPr>
          </a:p>
          <a:p>
            <a:r>
              <a:rPr lang="en-US" b="1" dirty="0">
                <a:latin typeface="Cambria" panose="02040503050406030204" pitchFamily="18" charset="0"/>
                <a:ea typeface="Cambria" panose="02040503050406030204" pitchFamily="18" charset="0"/>
                <a:cs typeface="Poppins" pitchFamily="2" charset="77"/>
              </a:rPr>
              <a:t>Average Daily Consumption (ADC) :  </a:t>
            </a:r>
            <a:r>
              <a:rPr lang="en-US" i="1" dirty="0">
                <a:latin typeface="Cambria" panose="02040503050406030204" pitchFamily="18" charset="0"/>
                <a:ea typeface="Cambria" panose="02040503050406030204" pitchFamily="18" charset="0"/>
                <a:cs typeface="Poppins" pitchFamily="2" charset="77"/>
              </a:rPr>
              <a:t>  </a:t>
            </a:r>
            <a:r>
              <a:rPr lang="en-US" i="1" u="sng" dirty="0">
                <a:latin typeface="Cambria" panose="02040503050406030204" pitchFamily="18" charset="0"/>
                <a:ea typeface="Cambria" panose="02040503050406030204" pitchFamily="18" charset="0"/>
                <a:cs typeface="Poppins" pitchFamily="2" charset="77"/>
              </a:rPr>
              <a:t>Consumption During Last Quarter</a:t>
            </a:r>
            <a:r>
              <a:rPr lang="en-US" i="1" dirty="0">
                <a:latin typeface="Cambria" panose="02040503050406030204" pitchFamily="18" charset="0"/>
                <a:ea typeface="Cambria" panose="02040503050406030204" pitchFamily="18" charset="0"/>
                <a:cs typeface="Poppins" pitchFamily="2" charset="77"/>
              </a:rPr>
              <a:t>    =   </a:t>
            </a:r>
            <a:r>
              <a:rPr lang="en-US" b="1" u="sng" dirty="0">
                <a:solidFill>
                  <a:schemeClr val="accent2">
                    <a:lumMod val="75000"/>
                  </a:schemeClr>
                </a:solidFill>
                <a:latin typeface="Cambria" panose="02040503050406030204" pitchFamily="18" charset="0"/>
                <a:ea typeface="Cambria" panose="02040503050406030204" pitchFamily="18" charset="0"/>
                <a:cs typeface="Poppins" pitchFamily="2" charset="77"/>
              </a:rPr>
              <a:t>5,000</a:t>
            </a:r>
            <a:r>
              <a:rPr lang="en-US" u="sng" dirty="0">
                <a:solidFill>
                  <a:schemeClr val="accent2">
                    <a:lumMod val="75000"/>
                  </a:schemeClr>
                </a:solidFill>
                <a:latin typeface="Cambria" panose="02040503050406030204" pitchFamily="18" charset="0"/>
                <a:ea typeface="Cambria" panose="02040503050406030204" pitchFamily="18" charset="0"/>
                <a:cs typeface="Poppins" pitchFamily="2" charset="77"/>
              </a:rPr>
              <a:t> </a:t>
            </a:r>
            <a:r>
              <a:rPr lang="en-US" dirty="0">
                <a:latin typeface="Cambria" panose="02040503050406030204" pitchFamily="18" charset="0"/>
                <a:ea typeface="Cambria" panose="02040503050406030204" pitchFamily="18" charset="0"/>
                <a:cs typeface="Poppins" pitchFamily="2" charset="77"/>
              </a:rPr>
              <a:t>     =   </a:t>
            </a:r>
            <a:r>
              <a:rPr lang="en-US" b="1" u="sng" dirty="0">
                <a:solidFill>
                  <a:schemeClr val="accent2">
                    <a:lumMod val="75000"/>
                  </a:schemeClr>
                </a:solidFill>
                <a:latin typeface="Cambria" panose="02040503050406030204" pitchFamily="18" charset="0"/>
                <a:ea typeface="Cambria" panose="02040503050406030204" pitchFamily="18" charset="0"/>
                <a:cs typeface="Poppins" pitchFamily="2" charset="77"/>
              </a:rPr>
              <a:t>5000</a:t>
            </a:r>
            <a:r>
              <a:rPr lang="en-US" b="1" dirty="0">
                <a:solidFill>
                  <a:schemeClr val="accent2">
                    <a:lumMod val="75000"/>
                  </a:schemeClr>
                </a:solidFill>
                <a:latin typeface="Cambria" panose="02040503050406030204" pitchFamily="18" charset="0"/>
                <a:ea typeface="Cambria" panose="02040503050406030204" pitchFamily="18" charset="0"/>
                <a:cs typeface="Poppins" pitchFamily="2" charset="77"/>
              </a:rPr>
              <a:t> </a:t>
            </a:r>
            <a:r>
              <a:rPr lang="en-US" dirty="0">
                <a:latin typeface="Cambria" panose="02040503050406030204" pitchFamily="18" charset="0"/>
                <a:ea typeface="Cambria" panose="02040503050406030204" pitchFamily="18" charset="0"/>
                <a:cs typeface="Poppins" pitchFamily="2" charset="77"/>
              </a:rPr>
              <a:t> =   </a:t>
            </a:r>
            <a:r>
              <a:rPr lang="en-US" b="1" dirty="0">
                <a:solidFill>
                  <a:schemeClr val="accent2">
                    <a:lumMod val="75000"/>
                  </a:schemeClr>
                </a:solidFill>
                <a:latin typeface="Cambria" panose="02040503050406030204" pitchFamily="18" charset="0"/>
                <a:ea typeface="Cambria" panose="02040503050406030204" pitchFamily="18" charset="0"/>
                <a:cs typeface="Poppins" pitchFamily="2" charset="77"/>
              </a:rPr>
              <a:t>100 Tablets</a:t>
            </a:r>
            <a:endParaRPr lang="en-US" b="1" u="sng" dirty="0">
              <a:solidFill>
                <a:schemeClr val="accent2">
                  <a:lumMod val="75000"/>
                </a:schemeClr>
              </a:solidFill>
              <a:latin typeface="Cambria" panose="02040503050406030204" pitchFamily="18" charset="0"/>
              <a:ea typeface="Cambria" panose="02040503050406030204" pitchFamily="18" charset="0"/>
              <a:cs typeface="Poppins" pitchFamily="2" charset="77"/>
            </a:endParaRPr>
          </a:p>
          <a:p>
            <a:r>
              <a:rPr lang="en-US" i="1" dirty="0">
                <a:latin typeface="Cambria" panose="02040503050406030204" pitchFamily="18" charset="0"/>
                <a:ea typeface="Cambria" panose="02040503050406030204" pitchFamily="18" charset="0"/>
                <a:cs typeface="Poppins" pitchFamily="2" charset="77"/>
              </a:rPr>
              <a:t>                                                                                Working Days – Stock out Days          </a:t>
            </a:r>
            <a:r>
              <a:rPr lang="en-US" b="1" dirty="0">
                <a:solidFill>
                  <a:schemeClr val="accent2">
                    <a:lumMod val="75000"/>
                  </a:schemeClr>
                </a:solidFill>
                <a:latin typeface="Cambria" panose="02040503050406030204" pitchFamily="18" charset="0"/>
                <a:ea typeface="Cambria" panose="02040503050406030204" pitchFamily="18" charset="0"/>
                <a:cs typeface="Poppins" pitchFamily="2" charset="77"/>
              </a:rPr>
              <a:t>70 – 20           50</a:t>
            </a:r>
          </a:p>
          <a:p>
            <a:endParaRPr lang="en-US" sz="1200" i="1" dirty="0">
              <a:latin typeface="Cambria" panose="02040503050406030204" pitchFamily="18" charset="0"/>
              <a:ea typeface="Cambria" panose="02040503050406030204" pitchFamily="18" charset="0"/>
              <a:cs typeface="Poppins" pitchFamily="2" charset="77"/>
            </a:endParaRPr>
          </a:p>
          <a:p>
            <a:r>
              <a:rPr lang="en-US" b="1" dirty="0">
                <a:latin typeface="Cambria" panose="02040503050406030204" pitchFamily="18" charset="0"/>
                <a:ea typeface="Cambria" panose="02040503050406030204" pitchFamily="18" charset="0"/>
                <a:cs typeface="Poppins" pitchFamily="2" charset="77"/>
              </a:rPr>
              <a:t>Lead Time Consumption (LTC) :   </a:t>
            </a:r>
            <a:r>
              <a:rPr lang="en-US" i="1" dirty="0">
                <a:latin typeface="Cambria" panose="02040503050406030204" pitchFamily="18" charset="0"/>
                <a:ea typeface="Cambria" panose="02040503050406030204" pitchFamily="18" charset="0"/>
                <a:cs typeface="Poppins" pitchFamily="2" charset="77"/>
              </a:rPr>
              <a:t>Lead time x Average Daily Consumption  =   </a:t>
            </a:r>
            <a:r>
              <a:rPr lang="en-US" b="1" dirty="0">
                <a:solidFill>
                  <a:schemeClr val="accent2">
                    <a:lumMod val="75000"/>
                  </a:schemeClr>
                </a:solidFill>
                <a:latin typeface="Cambria" panose="02040503050406030204" pitchFamily="18" charset="0"/>
                <a:ea typeface="Cambria" panose="02040503050406030204" pitchFamily="18" charset="0"/>
                <a:cs typeface="Poppins" pitchFamily="2" charset="77"/>
              </a:rPr>
              <a:t>10 x 100    </a:t>
            </a:r>
            <a:r>
              <a:rPr lang="en-US" dirty="0">
                <a:latin typeface="Cambria" panose="02040503050406030204" pitchFamily="18" charset="0"/>
                <a:ea typeface="Cambria" panose="02040503050406030204" pitchFamily="18" charset="0"/>
                <a:cs typeface="Poppins" pitchFamily="2" charset="77"/>
              </a:rPr>
              <a:t>=  </a:t>
            </a:r>
            <a:r>
              <a:rPr lang="en-US" b="1" dirty="0">
                <a:solidFill>
                  <a:schemeClr val="accent2">
                    <a:lumMod val="75000"/>
                  </a:schemeClr>
                </a:solidFill>
                <a:latin typeface="Cambria" panose="02040503050406030204" pitchFamily="18" charset="0"/>
                <a:ea typeface="Cambria" panose="02040503050406030204" pitchFamily="18" charset="0"/>
                <a:cs typeface="Poppins" pitchFamily="2" charset="77"/>
              </a:rPr>
              <a:t>1000 Tablets</a:t>
            </a:r>
          </a:p>
          <a:p>
            <a:endParaRPr lang="en-US" sz="1200" i="1" dirty="0">
              <a:latin typeface="Cambria" panose="02040503050406030204" pitchFamily="18" charset="0"/>
              <a:ea typeface="Cambria" panose="02040503050406030204" pitchFamily="18" charset="0"/>
              <a:cs typeface="Poppins" pitchFamily="2" charset="77"/>
            </a:endParaRPr>
          </a:p>
          <a:p>
            <a:r>
              <a:rPr lang="en-US" b="1" dirty="0">
                <a:latin typeface="Cambria" panose="02040503050406030204" pitchFamily="18" charset="0"/>
                <a:ea typeface="Cambria" panose="02040503050406030204" pitchFamily="18" charset="0"/>
                <a:cs typeface="Poppins" pitchFamily="2" charset="77"/>
              </a:rPr>
              <a:t>Buffer Stock (BS) :          </a:t>
            </a:r>
            <a:r>
              <a:rPr lang="en-US" b="1" dirty="0">
                <a:solidFill>
                  <a:schemeClr val="accent2">
                    <a:lumMod val="75000"/>
                  </a:schemeClr>
                </a:solidFill>
                <a:latin typeface="Cambria" panose="02040503050406030204" pitchFamily="18" charset="0"/>
                <a:ea typeface="Cambria" panose="02040503050406030204" pitchFamily="18" charset="0"/>
                <a:cs typeface="Poppins" pitchFamily="2" charset="77"/>
              </a:rPr>
              <a:t>150 Tablets</a:t>
            </a:r>
          </a:p>
          <a:p>
            <a:endParaRPr lang="en-US" sz="1200" i="1" dirty="0">
              <a:latin typeface="Cambria" panose="02040503050406030204" pitchFamily="18" charset="0"/>
              <a:ea typeface="Cambria" panose="02040503050406030204" pitchFamily="18" charset="0"/>
              <a:cs typeface="Poppins" pitchFamily="2" charset="77"/>
            </a:endParaRPr>
          </a:p>
          <a:p>
            <a:r>
              <a:rPr lang="en-US" b="1" dirty="0">
                <a:latin typeface="Cambria" panose="02040503050406030204" pitchFamily="18" charset="0"/>
                <a:ea typeface="Cambria" panose="02040503050406030204" pitchFamily="18" charset="0"/>
                <a:cs typeface="Poppins" pitchFamily="2" charset="77"/>
              </a:rPr>
              <a:t>Available Stock (AS) :    </a:t>
            </a:r>
            <a:r>
              <a:rPr lang="en-US" b="1" dirty="0">
                <a:solidFill>
                  <a:schemeClr val="accent2">
                    <a:lumMod val="75000"/>
                  </a:schemeClr>
                </a:solidFill>
                <a:latin typeface="Cambria" panose="02040503050406030204" pitchFamily="18" charset="0"/>
                <a:ea typeface="Cambria" panose="02040503050406030204" pitchFamily="18" charset="0"/>
                <a:cs typeface="Poppins" pitchFamily="2" charset="77"/>
              </a:rPr>
              <a:t>50 Tablets</a:t>
            </a:r>
          </a:p>
          <a:p>
            <a:endParaRPr lang="en-US" sz="1200" i="1" dirty="0">
              <a:latin typeface="Cambria" panose="02040503050406030204" pitchFamily="18" charset="0"/>
              <a:ea typeface="Cambria" panose="02040503050406030204" pitchFamily="18" charset="0"/>
              <a:cs typeface="Poppins" pitchFamily="2" charset="77"/>
            </a:endParaRPr>
          </a:p>
          <a:p>
            <a:r>
              <a:rPr lang="en-US" b="1" dirty="0">
                <a:latin typeface="Cambria" panose="02040503050406030204" pitchFamily="18" charset="0"/>
                <a:ea typeface="Cambria" panose="02040503050406030204" pitchFamily="18" charset="0"/>
                <a:cs typeface="Poppins" pitchFamily="2" charset="77"/>
              </a:rPr>
              <a:t>Estimated Demand For Coming Quarter :  </a:t>
            </a:r>
            <a:r>
              <a:rPr lang="en-US" i="1" dirty="0">
                <a:latin typeface="Cambria" panose="02040503050406030204" pitchFamily="18" charset="0"/>
                <a:ea typeface="Cambria" panose="02040503050406030204" pitchFamily="18" charset="0"/>
                <a:cs typeface="Poppins" pitchFamily="2" charset="77"/>
              </a:rPr>
              <a:t>{(ADC  x  Working days in the coming Quarter) + LTC + BS} – AS</a:t>
            </a:r>
          </a:p>
          <a:p>
            <a:r>
              <a:rPr lang="en-US" i="1" dirty="0">
                <a:latin typeface="Cambria" panose="02040503050406030204" pitchFamily="18" charset="0"/>
                <a:ea typeface="Cambria" panose="02040503050406030204" pitchFamily="18" charset="0"/>
                <a:cs typeface="Poppins" pitchFamily="2" charset="77"/>
              </a:rPr>
              <a:t>                                                                                     </a:t>
            </a:r>
            <a:r>
              <a:rPr lang="en-US" b="1" dirty="0">
                <a:solidFill>
                  <a:schemeClr val="accent2">
                    <a:lumMod val="75000"/>
                  </a:schemeClr>
                </a:solidFill>
                <a:latin typeface="Cambria" panose="02040503050406030204" pitchFamily="18" charset="0"/>
                <a:ea typeface="Cambria" panose="02040503050406030204" pitchFamily="18" charset="0"/>
                <a:cs typeface="Poppins" pitchFamily="2" charset="77"/>
              </a:rPr>
              <a:t>{(100 x 80) + 1000 + 150} – 50      </a:t>
            </a:r>
            <a:r>
              <a:rPr lang="en-US" b="1" dirty="0">
                <a:latin typeface="Cambria" panose="02040503050406030204" pitchFamily="18" charset="0"/>
                <a:ea typeface="Cambria" panose="02040503050406030204" pitchFamily="18" charset="0"/>
                <a:cs typeface="Poppins" pitchFamily="2" charset="77"/>
              </a:rPr>
              <a:t>=</a:t>
            </a:r>
            <a:r>
              <a:rPr lang="en-US" b="1" dirty="0">
                <a:solidFill>
                  <a:schemeClr val="accent2">
                    <a:lumMod val="75000"/>
                  </a:schemeClr>
                </a:solidFill>
                <a:latin typeface="Cambria" panose="02040503050406030204" pitchFamily="18" charset="0"/>
                <a:ea typeface="Cambria" panose="02040503050406030204" pitchFamily="18" charset="0"/>
                <a:cs typeface="Poppins" pitchFamily="2" charset="77"/>
              </a:rPr>
              <a:t>   {8000 + 1000 + 150} - 50</a:t>
            </a:r>
          </a:p>
          <a:p>
            <a:r>
              <a:rPr lang="en-US" dirty="0">
                <a:latin typeface="Cambria" panose="02040503050406030204" pitchFamily="18" charset="0"/>
                <a:ea typeface="Cambria" panose="02040503050406030204" pitchFamily="18" charset="0"/>
                <a:cs typeface="Poppins" pitchFamily="2" charset="77"/>
              </a:rPr>
              <a:t>                                                                                                            =   </a:t>
            </a:r>
            <a:r>
              <a:rPr lang="en-US" b="1" dirty="0">
                <a:solidFill>
                  <a:schemeClr val="accent2">
                    <a:lumMod val="75000"/>
                  </a:schemeClr>
                </a:solidFill>
                <a:latin typeface="Cambria" panose="02040503050406030204" pitchFamily="18" charset="0"/>
                <a:ea typeface="Cambria" panose="02040503050406030204" pitchFamily="18" charset="0"/>
                <a:cs typeface="Poppins" pitchFamily="2" charset="77"/>
              </a:rPr>
              <a:t>9150 – 50       </a:t>
            </a:r>
            <a:r>
              <a:rPr lang="en-US" dirty="0">
                <a:latin typeface="Cambria" panose="02040503050406030204" pitchFamily="18" charset="0"/>
                <a:ea typeface="Cambria" panose="02040503050406030204" pitchFamily="18" charset="0"/>
                <a:cs typeface="Poppins" pitchFamily="2" charset="77"/>
              </a:rPr>
              <a:t>= </a:t>
            </a:r>
            <a:r>
              <a:rPr lang="en-US" b="1" dirty="0">
                <a:solidFill>
                  <a:schemeClr val="accent2">
                    <a:lumMod val="75000"/>
                  </a:schemeClr>
                </a:solidFill>
                <a:latin typeface="Cambria" panose="02040503050406030204" pitchFamily="18" charset="0"/>
                <a:ea typeface="Cambria" panose="02040503050406030204" pitchFamily="18" charset="0"/>
                <a:cs typeface="Poppins" pitchFamily="2" charset="77"/>
              </a:rPr>
              <a:t>9100 Tablets</a:t>
            </a:r>
          </a:p>
        </p:txBody>
      </p:sp>
    </p:spTree>
    <p:extLst>
      <p:ext uri="{BB962C8B-B14F-4D97-AF65-F5344CB8AC3E}">
        <p14:creationId xmlns:p14="http://schemas.microsoft.com/office/powerpoint/2010/main" val="70337282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E7834F1-4B17-5AC9-D0FA-0C99F9A39B18}"/>
            </a:ext>
          </a:extLst>
        </p:cNvPr>
        <p:cNvGrpSpPr/>
        <p:nvPr/>
      </p:nvGrpSpPr>
      <p:grpSpPr>
        <a:xfrm>
          <a:off x="0" y="0"/>
          <a:ext cx="0" cy="0"/>
          <a:chOff x="0" y="0"/>
          <a:chExt cx="0" cy="0"/>
        </a:xfrm>
      </p:grpSpPr>
      <p:sp>
        <p:nvSpPr>
          <p:cNvPr id="6" name="Rectangle 5">
            <a:extLst>
              <a:ext uri="{FF2B5EF4-FFF2-40B4-BE49-F238E27FC236}">
                <a16:creationId xmlns:a16="http://schemas.microsoft.com/office/drawing/2014/main" id="{D22747FF-124C-6999-71F8-D86C9F8566BA}"/>
              </a:ext>
            </a:extLst>
          </p:cNvPr>
          <p:cNvSpPr/>
          <p:nvPr/>
        </p:nvSpPr>
        <p:spPr>
          <a:xfrm>
            <a:off x="0" y="1"/>
            <a:ext cx="12192000" cy="754144"/>
          </a:xfrm>
          <a:prstGeom prst="rect">
            <a:avLst/>
          </a:prstGeom>
          <a:solidFill>
            <a:srgbClr val="00B4C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500" b="1" dirty="0">
                <a:latin typeface="Cambria" panose="02040503050406030204" pitchFamily="18" charset="0"/>
                <a:ea typeface="Cambria" panose="02040503050406030204" pitchFamily="18" charset="0"/>
              </a:rPr>
              <a:t>Proper storage of medicines</a:t>
            </a:r>
            <a:endParaRPr lang="en-IN" sz="3500" b="1" dirty="0">
              <a:latin typeface="Cambria" panose="02040503050406030204" pitchFamily="18" charset="0"/>
              <a:ea typeface="Cambria" panose="02040503050406030204" pitchFamily="18" charset="0"/>
            </a:endParaRPr>
          </a:p>
        </p:txBody>
      </p:sp>
      <p:sp>
        <p:nvSpPr>
          <p:cNvPr id="16" name="TextBox 15">
            <a:extLst>
              <a:ext uri="{FF2B5EF4-FFF2-40B4-BE49-F238E27FC236}">
                <a16:creationId xmlns:a16="http://schemas.microsoft.com/office/drawing/2014/main" id="{DB7CCE86-E9C2-ADA2-49C7-5865D4D079BE}"/>
              </a:ext>
            </a:extLst>
          </p:cNvPr>
          <p:cNvSpPr txBox="1"/>
          <p:nvPr/>
        </p:nvSpPr>
        <p:spPr>
          <a:xfrm>
            <a:off x="470684" y="1157896"/>
            <a:ext cx="8249109" cy="5355312"/>
          </a:xfrm>
          <a:prstGeom prst="rect">
            <a:avLst/>
          </a:prstGeom>
          <a:solidFill>
            <a:schemeClr val="accent5">
              <a:lumMod val="20000"/>
              <a:lumOff val="80000"/>
            </a:schemeClr>
          </a:solidFill>
        </p:spPr>
        <p:txBody>
          <a:bodyPr wrap="square" rtlCol="0" anchor="ctr">
            <a:spAutoFit/>
          </a:bodyPr>
          <a:lstStyle/>
          <a:p>
            <a:pPr marL="285750" indent="-285750">
              <a:buFont typeface="Wingdings" panose="05000000000000000000" pitchFamily="2" charset="2"/>
              <a:buChar char="v"/>
            </a:pPr>
            <a:endParaRPr lang="en-US" dirty="0">
              <a:latin typeface="Cambria" panose="02040503050406030204" pitchFamily="18" charset="0"/>
              <a:ea typeface="Cambria" panose="02040503050406030204" pitchFamily="18" charset="0"/>
            </a:endParaRPr>
          </a:p>
          <a:p>
            <a:pPr marL="285750" indent="-285750">
              <a:buFont typeface="Arial" panose="020B0604020202020204" pitchFamily="34" charset="0"/>
              <a:buChar char="•"/>
            </a:pPr>
            <a:r>
              <a:rPr lang="en-US" dirty="0">
                <a:latin typeface="Cambria" panose="02040503050406030204" pitchFamily="18" charset="0"/>
                <a:ea typeface="Cambria" panose="02040503050406030204" pitchFamily="18" charset="0"/>
              </a:rPr>
              <a:t>There should be specified place to store medicines in the facility.</a:t>
            </a:r>
          </a:p>
          <a:p>
            <a:pPr marL="285750" indent="-285750">
              <a:buFont typeface="Arial" panose="020B0604020202020204" pitchFamily="34" charset="0"/>
              <a:buChar char="•"/>
            </a:pPr>
            <a:r>
              <a:rPr lang="en-US" dirty="0">
                <a:latin typeface="Cambria" panose="02040503050406030204" pitchFamily="18" charset="0"/>
                <a:ea typeface="Cambria" panose="02040503050406030204" pitchFamily="18" charset="0"/>
              </a:rPr>
              <a:t>Store the supplies in  Heavy Duty shelves, with heavy items at lower shelves/racks.  </a:t>
            </a:r>
          </a:p>
          <a:p>
            <a:pPr marL="285750" indent="-285750">
              <a:buFont typeface="Arial" panose="020B0604020202020204" pitchFamily="34" charset="0"/>
              <a:buChar char="•"/>
            </a:pPr>
            <a:r>
              <a:rPr lang="en-US" dirty="0">
                <a:latin typeface="Cambria" panose="02040503050406030204" pitchFamily="18" charset="0"/>
                <a:ea typeface="Cambria" panose="02040503050406030204" pitchFamily="18" charset="0"/>
              </a:rPr>
              <a:t>Do not place any boxes on the floor and near the wall</a:t>
            </a:r>
          </a:p>
          <a:p>
            <a:pPr marL="285750" indent="-285750">
              <a:buFont typeface="Arial" panose="020B0604020202020204" pitchFamily="34" charset="0"/>
              <a:buChar char="•"/>
            </a:pPr>
            <a:r>
              <a:rPr lang="en-US" dirty="0">
                <a:latin typeface="Cambria" panose="02040503050406030204" pitchFamily="18" charset="0"/>
                <a:ea typeface="Cambria" panose="02040503050406030204" pitchFamily="18" charset="0"/>
              </a:rPr>
              <a:t>Use Refrigerator to store heat sensitive drugs and vaccines. </a:t>
            </a:r>
          </a:p>
          <a:p>
            <a:pPr marL="285750" indent="-285750">
              <a:buFont typeface="Arial" panose="020B0604020202020204" pitchFamily="34" charset="0"/>
              <a:buChar char="•"/>
            </a:pPr>
            <a:r>
              <a:rPr lang="en-US" dirty="0">
                <a:latin typeface="Cambria" panose="02040503050406030204" pitchFamily="18" charset="0"/>
                <a:ea typeface="Cambria" panose="02040503050406030204" pitchFamily="18" charset="0"/>
              </a:rPr>
              <a:t>Do not open refrigerator  unnecessarily. </a:t>
            </a:r>
          </a:p>
          <a:p>
            <a:pPr marL="285750" indent="-285750">
              <a:buFont typeface="Arial" panose="020B0604020202020204" pitchFamily="34" charset="0"/>
              <a:buChar char="•"/>
            </a:pPr>
            <a:r>
              <a:rPr lang="en-US" dirty="0">
                <a:latin typeface="Cambria" panose="02040503050406030204" pitchFamily="18" charset="0"/>
                <a:ea typeface="Cambria" panose="02040503050406030204" pitchFamily="18" charset="0"/>
              </a:rPr>
              <a:t>Record the temperature and ensure enough space around the refrigerator for free air movement.</a:t>
            </a:r>
          </a:p>
          <a:p>
            <a:pPr marL="285750" indent="-285750">
              <a:buFont typeface="Arial" panose="020B0604020202020204" pitchFamily="34" charset="0"/>
              <a:buChar char="•"/>
            </a:pPr>
            <a:r>
              <a:rPr lang="en-US" dirty="0">
                <a:latin typeface="Cambria" panose="02040503050406030204" pitchFamily="18" charset="0"/>
                <a:ea typeface="Cambria" panose="02040503050406030204" pitchFamily="18" charset="0"/>
              </a:rPr>
              <a:t>Look Alike and Sound alike medicines are stored separately in patient care area and pharmacy</a:t>
            </a:r>
          </a:p>
          <a:p>
            <a:pPr marL="285750" indent="-285750">
              <a:buFont typeface="Arial" panose="020B0604020202020204" pitchFamily="34" charset="0"/>
              <a:buChar char="•"/>
            </a:pPr>
            <a:r>
              <a:rPr lang="en-US" dirty="0">
                <a:latin typeface="Cambria" panose="02040503050406030204" pitchFamily="18" charset="0"/>
                <a:ea typeface="Cambria" panose="02040503050406030204" pitchFamily="18" charset="0"/>
              </a:rPr>
              <a:t>Store near expiry/expired drugs in a separate area/shelve.</a:t>
            </a:r>
          </a:p>
          <a:p>
            <a:pPr marL="285750" indent="-285750">
              <a:buFont typeface="Arial" panose="020B0604020202020204" pitchFamily="34" charset="0"/>
              <a:buChar char="•"/>
            </a:pPr>
            <a:r>
              <a:rPr lang="en-US" dirty="0">
                <a:latin typeface="Cambria" panose="02040503050406030204" pitchFamily="18" charset="0"/>
                <a:ea typeface="Cambria" panose="02040503050406030204" pitchFamily="18" charset="0"/>
              </a:rPr>
              <a:t>Drugs and consumables are stored away from water and heat sources, direct sunlight</a:t>
            </a:r>
          </a:p>
          <a:p>
            <a:pPr marL="285750" indent="-285750">
              <a:buFont typeface="Arial" panose="020B0604020202020204" pitchFamily="34" charset="0"/>
              <a:buChar char="•"/>
            </a:pPr>
            <a:r>
              <a:rPr lang="en-US" dirty="0">
                <a:latin typeface="Cambria" panose="02040503050406030204" pitchFamily="18" charset="0"/>
                <a:ea typeface="Cambria" panose="02040503050406030204" pitchFamily="18" charset="0"/>
              </a:rPr>
              <a:t>Fragile items are not stored at the edges of the shelves.</a:t>
            </a:r>
          </a:p>
          <a:p>
            <a:pPr marL="285750" indent="-285750">
              <a:buFont typeface="Arial" panose="020B0604020202020204" pitchFamily="34" charset="0"/>
              <a:buChar char="•"/>
            </a:pPr>
            <a:r>
              <a:rPr lang="en-US" dirty="0">
                <a:latin typeface="Cambria" panose="02040503050406030204" pitchFamily="18" charset="0"/>
                <a:ea typeface="Cambria" panose="02040503050406030204" pitchFamily="18" charset="0"/>
              </a:rPr>
              <a:t>High alert medicines are stored separately away from the patient care area.</a:t>
            </a:r>
          </a:p>
          <a:p>
            <a:pPr marL="285750" indent="-285750">
              <a:buFont typeface="Arial" panose="020B0604020202020204" pitchFamily="34" charset="0"/>
              <a:buChar char="•"/>
            </a:pPr>
            <a:r>
              <a:rPr lang="en-US" dirty="0">
                <a:latin typeface="Cambria" panose="02040503050406030204" pitchFamily="18" charset="0"/>
                <a:ea typeface="Cambria" panose="02040503050406030204" pitchFamily="18" charset="0"/>
              </a:rPr>
              <a:t>No loose drugs , strips lying in open.</a:t>
            </a:r>
          </a:p>
          <a:p>
            <a:pPr marL="285750" indent="-285750">
              <a:buFont typeface="Arial" panose="020B0604020202020204" pitchFamily="34" charset="0"/>
              <a:buChar char="•"/>
            </a:pPr>
            <a:r>
              <a:rPr lang="en-US" dirty="0">
                <a:latin typeface="Cambria" panose="02040503050406030204" pitchFamily="18" charset="0"/>
                <a:ea typeface="Cambria" panose="02040503050406030204" pitchFamily="18" charset="0"/>
              </a:rPr>
              <a:t>Oxygen Cylinders are properly labeled, and pressure is updated regularly.</a:t>
            </a:r>
          </a:p>
          <a:p>
            <a:pPr marL="285750" indent="-285750">
              <a:buFont typeface="Arial" panose="020B0604020202020204" pitchFamily="34" charset="0"/>
              <a:buChar char="•"/>
            </a:pPr>
            <a:endParaRPr lang="en-US" dirty="0">
              <a:latin typeface="Cambria" panose="02040503050406030204" pitchFamily="18" charset="0"/>
              <a:ea typeface="Cambria" panose="02040503050406030204" pitchFamily="18" charset="0"/>
            </a:endParaRPr>
          </a:p>
        </p:txBody>
      </p:sp>
      <p:pic>
        <p:nvPicPr>
          <p:cNvPr id="2" name="Content Placeholder 6">
            <a:extLst>
              <a:ext uri="{FF2B5EF4-FFF2-40B4-BE49-F238E27FC236}">
                <a16:creationId xmlns:a16="http://schemas.microsoft.com/office/drawing/2014/main" id="{50CAFA68-4492-8BB2-A9F1-99FBD4D283D9}"/>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b="10846"/>
          <a:stretch>
            <a:fillRect/>
          </a:stretch>
        </p:blipFill>
        <p:spPr>
          <a:xfrm>
            <a:off x="9125606" y="1059839"/>
            <a:ext cx="2595710" cy="2475214"/>
          </a:xfrm>
          <a:prstGeom prst="rect">
            <a:avLst/>
          </a:prstGeom>
          <a:extLst>
            <a:ext uri="{91240B29-F687-4F45-9708-019B960494DF}">
              <a14:hiddenLine xmlns:a14="http://schemas.microsoft.com/office/drawing/2010/main" w="9525">
                <a:solidFill>
                  <a:srgbClr val="000000"/>
                </a:solidFill>
                <a:prstDash val="sysDash"/>
                <a:miter lim="800000"/>
                <a:headEnd/>
                <a:tailEnd/>
              </a14:hiddenLine>
            </a:ext>
          </a:extLst>
        </p:spPr>
      </p:pic>
      <p:pic>
        <p:nvPicPr>
          <p:cNvPr id="5" name="Picture 4">
            <a:extLst>
              <a:ext uri="{FF2B5EF4-FFF2-40B4-BE49-F238E27FC236}">
                <a16:creationId xmlns:a16="http://schemas.microsoft.com/office/drawing/2014/main" id="{FE1F0714-7736-D7B3-A422-B1C1712813AC}"/>
              </a:ext>
            </a:extLst>
          </p:cNvPr>
          <p:cNvPicPr>
            <a:picLocks noChangeAspect="1"/>
          </p:cNvPicPr>
          <p:nvPr/>
        </p:nvPicPr>
        <p:blipFill>
          <a:blip r:embed="rId3">
            <a:extLst>
              <a:ext uri="{28A0092B-C50C-407E-A947-70E740481C1C}">
                <a14:useLocalDpi xmlns:a14="http://schemas.microsoft.com/office/drawing/2010/main" val="0"/>
              </a:ext>
            </a:extLst>
          </a:blip>
          <a:srcRect t="6046" b="7903"/>
          <a:stretch>
            <a:fillRect/>
          </a:stretch>
        </p:blipFill>
        <p:spPr>
          <a:xfrm>
            <a:off x="9125606" y="3835551"/>
            <a:ext cx="2595710" cy="2782155"/>
          </a:xfrm>
          <a:prstGeom prst="rect">
            <a:avLst/>
          </a:prstGeom>
        </p:spPr>
      </p:pic>
      <p:sp>
        <p:nvSpPr>
          <p:cNvPr id="7" name="WordArt 5">
            <a:extLst>
              <a:ext uri="{FF2B5EF4-FFF2-40B4-BE49-F238E27FC236}">
                <a16:creationId xmlns:a16="http://schemas.microsoft.com/office/drawing/2014/main" id="{459F2307-01B3-AA3F-E105-67CEF1C589C5}"/>
              </a:ext>
            </a:extLst>
          </p:cNvPr>
          <p:cNvSpPr>
            <a:spLocks noChangeArrowheads="1" noChangeShapeType="1" noTextEdit="1"/>
          </p:cNvSpPr>
          <p:nvPr/>
        </p:nvSpPr>
        <p:spPr bwMode="auto">
          <a:xfrm>
            <a:off x="11150956" y="3125652"/>
            <a:ext cx="332370" cy="260927"/>
          </a:xfrm>
          <a:prstGeom prst="rect">
            <a:avLst/>
          </a:prstGeom>
        </p:spPr>
        <p:txBody>
          <a:bodyPr wrap="none" fromWordArt="1">
            <a:prstTxWarp prst="textPlain">
              <a:avLst>
                <a:gd name="adj" fmla="val 49125"/>
              </a:avLst>
            </a:prstTxWarp>
          </a:bodyPr>
          <a:lstStyle/>
          <a:p>
            <a:r>
              <a:rPr lang="en-IN" sz="3600" kern="10" dirty="0">
                <a:ln w="9525">
                  <a:solidFill>
                    <a:srgbClr val="000000"/>
                  </a:solidFill>
                  <a:round/>
                  <a:headEnd/>
                  <a:tailEnd/>
                </a:ln>
                <a:solidFill>
                  <a:srgbClr val="FF0000"/>
                </a:solidFill>
                <a:latin typeface="Arial Black" panose="020B0A04020102020204" pitchFamily="34" charset="0"/>
              </a:rPr>
              <a:t>X</a:t>
            </a:r>
          </a:p>
        </p:txBody>
      </p:sp>
      <p:grpSp>
        <p:nvGrpSpPr>
          <p:cNvPr id="9" name="Group 8">
            <a:extLst>
              <a:ext uri="{FF2B5EF4-FFF2-40B4-BE49-F238E27FC236}">
                <a16:creationId xmlns:a16="http://schemas.microsoft.com/office/drawing/2014/main" id="{46B06DB2-043A-0DB4-2580-8873F924433B}"/>
              </a:ext>
            </a:extLst>
          </p:cNvPr>
          <p:cNvGrpSpPr/>
          <p:nvPr/>
        </p:nvGrpSpPr>
        <p:grpSpPr>
          <a:xfrm>
            <a:off x="11132559" y="6065374"/>
            <a:ext cx="588757" cy="429064"/>
            <a:chOff x="5525638" y="5567558"/>
            <a:chExt cx="588757" cy="429064"/>
          </a:xfrm>
        </p:grpSpPr>
        <p:sp>
          <p:nvSpPr>
            <p:cNvPr id="8" name="Oval 7">
              <a:extLst>
                <a:ext uri="{FF2B5EF4-FFF2-40B4-BE49-F238E27FC236}">
                  <a16:creationId xmlns:a16="http://schemas.microsoft.com/office/drawing/2014/main" id="{7E3BC30E-EC82-5747-2CD0-6E80D3F6647D}"/>
                </a:ext>
              </a:extLst>
            </p:cNvPr>
            <p:cNvSpPr/>
            <p:nvPr/>
          </p:nvSpPr>
          <p:spPr>
            <a:xfrm>
              <a:off x="5544035" y="5567558"/>
              <a:ext cx="551965" cy="429064"/>
            </a:xfrm>
            <a:prstGeom prst="ellipse">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a:p>
          </p:txBody>
        </p:sp>
        <p:pic>
          <p:nvPicPr>
            <p:cNvPr id="3074" name="Picture 2">
              <a:extLst>
                <a:ext uri="{FF2B5EF4-FFF2-40B4-BE49-F238E27FC236}">
                  <a16:creationId xmlns:a16="http://schemas.microsoft.com/office/drawing/2014/main" id="{6A376222-8646-1760-93CD-7F9B90E5E30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525638" y="5567558"/>
              <a:ext cx="588757" cy="429064"/>
            </a:xfrm>
            <a:prstGeom prst="rect">
              <a:avLst/>
            </a:prstGeom>
            <a:noFill/>
            <a:extLst>
              <a:ext uri="{909E8E84-426E-40DD-AFC4-6F175D3DCCD1}">
                <a14:hiddenFill xmlns:a14="http://schemas.microsoft.com/office/drawing/2010/main">
                  <a:solidFill>
                    <a:srgbClr val="FFFFFF"/>
                  </a:solidFill>
                </a14:hiddenFill>
              </a:ext>
            </a:extLst>
          </p:spPr>
        </p:pic>
      </p:grpSp>
      <p:pic>
        <p:nvPicPr>
          <p:cNvPr id="3" name="Picture 2">
            <a:extLst>
              <a:ext uri="{FF2B5EF4-FFF2-40B4-BE49-F238E27FC236}">
                <a16:creationId xmlns:a16="http://schemas.microsoft.com/office/drawing/2014/main" id="{6BEB244D-F707-57DD-DDDA-C8A4E1A157CE}"/>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67147" y="102626"/>
            <a:ext cx="835564" cy="644626"/>
          </a:xfrm>
          <a:prstGeom prst="rect">
            <a:avLst/>
          </a:prstGeom>
        </p:spPr>
      </p:pic>
      <p:pic>
        <p:nvPicPr>
          <p:cNvPr id="4" name="Picture 4">
            <a:extLst>
              <a:ext uri="{FF2B5EF4-FFF2-40B4-BE49-F238E27FC236}">
                <a16:creationId xmlns:a16="http://schemas.microsoft.com/office/drawing/2014/main" id="{88B80E06-09F3-5DE7-D269-F2C973242C9B}"/>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0962967" y="102627"/>
            <a:ext cx="1061885" cy="6446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4375130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6B68859-FF2A-6712-3D86-1CA8D498D0FC}"/>
            </a:ext>
          </a:extLst>
        </p:cNvPr>
        <p:cNvGrpSpPr/>
        <p:nvPr/>
      </p:nvGrpSpPr>
      <p:grpSpPr>
        <a:xfrm>
          <a:off x="0" y="0"/>
          <a:ext cx="0" cy="0"/>
          <a:chOff x="0" y="0"/>
          <a:chExt cx="0" cy="0"/>
        </a:xfrm>
      </p:grpSpPr>
      <p:sp>
        <p:nvSpPr>
          <p:cNvPr id="5" name="Oval 4">
            <a:extLst>
              <a:ext uri="{FF2B5EF4-FFF2-40B4-BE49-F238E27FC236}">
                <a16:creationId xmlns:a16="http://schemas.microsoft.com/office/drawing/2014/main" id="{D9841E16-FBC7-7471-65E7-1131D576A730}"/>
              </a:ext>
            </a:extLst>
          </p:cNvPr>
          <p:cNvSpPr/>
          <p:nvPr/>
        </p:nvSpPr>
        <p:spPr>
          <a:xfrm>
            <a:off x="2366125" y="5370731"/>
            <a:ext cx="1706252" cy="1475294"/>
          </a:xfrm>
          <a:prstGeom prst="ellipse">
            <a:avLst/>
          </a:prstGeom>
          <a:solidFill>
            <a:srgbClr val="82BCC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7" name="Oval 6">
            <a:extLst>
              <a:ext uri="{FF2B5EF4-FFF2-40B4-BE49-F238E27FC236}">
                <a16:creationId xmlns:a16="http://schemas.microsoft.com/office/drawing/2014/main" id="{30E3D764-FDC8-D074-729A-84416F7A6A0D}"/>
              </a:ext>
            </a:extLst>
          </p:cNvPr>
          <p:cNvSpPr/>
          <p:nvPr/>
        </p:nvSpPr>
        <p:spPr>
          <a:xfrm>
            <a:off x="3978111" y="438347"/>
            <a:ext cx="593889" cy="518474"/>
          </a:xfrm>
          <a:prstGeom prst="ellipse">
            <a:avLst/>
          </a:prstGeom>
          <a:solidFill>
            <a:srgbClr val="82BCC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6" name="Rectangle 5">
            <a:extLst>
              <a:ext uri="{FF2B5EF4-FFF2-40B4-BE49-F238E27FC236}">
                <a16:creationId xmlns:a16="http://schemas.microsoft.com/office/drawing/2014/main" id="{285AA1D8-7716-0885-37E2-66FEE0146EAC}"/>
              </a:ext>
            </a:extLst>
          </p:cNvPr>
          <p:cNvSpPr/>
          <p:nvPr/>
        </p:nvSpPr>
        <p:spPr>
          <a:xfrm>
            <a:off x="0" y="0"/>
            <a:ext cx="3312755" cy="6858000"/>
          </a:xfrm>
          <a:prstGeom prst="rect">
            <a:avLst/>
          </a:prstGeom>
          <a:solidFill>
            <a:srgbClr val="00B4C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500" b="1" dirty="0">
                <a:latin typeface="Cambria" panose="02040503050406030204" pitchFamily="18" charset="0"/>
                <a:ea typeface="Cambria" panose="02040503050406030204" pitchFamily="18" charset="0"/>
              </a:rPr>
              <a:t>Terminologies in  Inventory Control</a:t>
            </a:r>
            <a:endParaRPr lang="en-IN" sz="3500" b="1" dirty="0">
              <a:latin typeface="Cambria" panose="02040503050406030204" pitchFamily="18" charset="0"/>
              <a:ea typeface="Cambria" panose="02040503050406030204" pitchFamily="18" charset="0"/>
            </a:endParaRPr>
          </a:p>
        </p:txBody>
      </p:sp>
      <p:sp>
        <p:nvSpPr>
          <p:cNvPr id="8" name="Oval 7">
            <a:extLst>
              <a:ext uri="{FF2B5EF4-FFF2-40B4-BE49-F238E27FC236}">
                <a16:creationId xmlns:a16="http://schemas.microsoft.com/office/drawing/2014/main" id="{64A9E959-FA58-997D-012C-FFE80C3C68F4}"/>
              </a:ext>
            </a:extLst>
          </p:cNvPr>
          <p:cNvSpPr/>
          <p:nvPr/>
        </p:nvSpPr>
        <p:spPr>
          <a:xfrm>
            <a:off x="10851822" y="6344239"/>
            <a:ext cx="593889" cy="518474"/>
          </a:xfrm>
          <a:prstGeom prst="ellipse">
            <a:avLst/>
          </a:prstGeom>
          <a:solidFill>
            <a:srgbClr val="82BCC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3" name="Content Placeholder 2">
            <a:extLst>
              <a:ext uri="{FF2B5EF4-FFF2-40B4-BE49-F238E27FC236}">
                <a16:creationId xmlns:a16="http://schemas.microsoft.com/office/drawing/2014/main" id="{820E4B81-05D9-73C9-5335-DC395961D0D6}"/>
              </a:ext>
            </a:extLst>
          </p:cNvPr>
          <p:cNvSpPr txBox="1">
            <a:spLocks/>
          </p:cNvSpPr>
          <p:nvPr/>
        </p:nvSpPr>
        <p:spPr>
          <a:xfrm>
            <a:off x="3761296" y="840706"/>
            <a:ext cx="7857240" cy="1303568"/>
          </a:xfrm>
          <a:prstGeom prst="rect">
            <a:avLst/>
          </a:prstGeom>
          <a:solidFill>
            <a:schemeClr val="accent5">
              <a:lumMod val="20000"/>
              <a:lumOff val="80000"/>
            </a:schemeClr>
          </a:solidFill>
        </p:spPr>
        <p:txBody>
          <a:bodyPr vert="horz" lIns="91440" tIns="45720" rIns="91440" bIns="45720" rtlCol="0" anchor="ct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buNone/>
            </a:pPr>
            <a:r>
              <a:rPr lang="en-US" sz="1800" b="1" dirty="0">
                <a:latin typeface="Cambria" panose="02040503050406030204" pitchFamily="18" charset="0"/>
                <a:ea typeface="Cambria" panose="02040503050406030204" pitchFamily="18" charset="0"/>
              </a:rPr>
              <a:t>Lead Time:- </a:t>
            </a:r>
            <a:r>
              <a:rPr lang="en-US" sz="1800" dirty="0">
                <a:latin typeface="Cambria" panose="02040503050406030204" pitchFamily="18" charset="0"/>
                <a:ea typeface="Cambria" panose="02040503050406030204" pitchFamily="18" charset="0"/>
              </a:rPr>
              <a:t>Lead time in inventory management is the total time elapsed between placing an order and receiving the stock ready for use or sale. It includes all the steps involved from the moment an order is confirmed until the goods are delivered and available in inventory.</a:t>
            </a:r>
          </a:p>
        </p:txBody>
      </p:sp>
      <p:pic>
        <p:nvPicPr>
          <p:cNvPr id="2" name="Picture 1">
            <a:extLst>
              <a:ext uri="{FF2B5EF4-FFF2-40B4-BE49-F238E27FC236}">
                <a16:creationId xmlns:a16="http://schemas.microsoft.com/office/drawing/2014/main" id="{01CFA37F-5753-4360-31DC-F4272E1FEEC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7147" y="102626"/>
            <a:ext cx="835564" cy="644626"/>
          </a:xfrm>
          <a:prstGeom prst="rect">
            <a:avLst/>
          </a:prstGeom>
        </p:spPr>
      </p:pic>
      <p:pic>
        <p:nvPicPr>
          <p:cNvPr id="4" name="Picture 4">
            <a:extLst>
              <a:ext uri="{FF2B5EF4-FFF2-40B4-BE49-F238E27FC236}">
                <a16:creationId xmlns:a16="http://schemas.microsoft.com/office/drawing/2014/main" id="{68975CD8-16DC-3057-DB35-6F6A1C05D44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962967" y="102627"/>
            <a:ext cx="1061885" cy="644626"/>
          </a:xfrm>
          <a:prstGeom prst="rect">
            <a:avLst/>
          </a:prstGeom>
          <a:noFill/>
          <a:extLst>
            <a:ext uri="{909E8E84-426E-40DD-AFC4-6F175D3DCCD1}">
              <a14:hiddenFill xmlns:a14="http://schemas.microsoft.com/office/drawing/2010/main">
                <a:solidFill>
                  <a:srgbClr val="FFFFFF"/>
                </a:solidFill>
              </a14:hiddenFill>
            </a:ext>
          </a:extLst>
        </p:spPr>
      </p:pic>
      <p:grpSp>
        <p:nvGrpSpPr>
          <p:cNvPr id="36" name="Group 35">
            <a:extLst>
              <a:ext uri="{FF2B5EF4-FFF2-40B4-BE49-F238E27FC236}">
                <a16:creationId xmlns:a16="http://schemas.microsoft.com/office/drawing/2014/main" id="{660B478D-6A08-6183-EAE9-3BFD7FD73200}"/>
              </a:ext>
            </a:extLst>
          </p:cNvPr>
          <p:cNvGrpSpPr/>
          <p:nvPr/>
        </p:nvGrpSpPr>
        <p:grpSpPr>
          <a:xfrm>
            <a:off x="3667028" y="2364572"/>
            <a:ext cx="7951508" cy="1937166"/>
            <a:chOff x="3945117" y="2607530"/>
            <a:chExt cx="7673419" cy="1937166"/>
          </a:xfrm>
        </p:grpSpPr>
        <p:sp>
          <p:nvSpPr>
            <p:cNvPr id="17" name="Rectangle 16">
              <a:extLst>
                <a:ext uri="{FF2B5EF4-FFF2-40B4-BE49-F238E27FC236}">
                  <a16:creationId xmlns:a16="http://schemas.microsoft.com/office/drawing/2014/main" id="{F4489612-3C9A-4C09-A058-6E8E04546BF0}"/>
                </a:ext>
              </a:extLst>
            </p:cNvPr>
            <p:cNvSpPr/>
            <p:nvPr/>
          </p:nvSpPr>
          <p:spPr>
            <a:xfrm>
              <a:off x="4011105" y="2607530"/>
              <a:ext cx="7607431" cy="1937166"/>
            </a:xfrm>
            <a:prstGeom prst="rect">
              <a:avLst/>
            </a:prstGeom>
            <a:solidFill>
              <a:schemeClr val="accent3">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9" name="Arrow: Pentagon 8">
              <a:extLst>
                <a:ext uri="{FF2B5EF4-FFF2-40B4-BE49-F238E27FC236}">
                  <a16:creationId xmlns:a16="http://schemas.microsoft.com/office/drawing/2014/main" id="{658150DC-9437-C5F7-7052-05D7FAF779CC}"/>
                </a:ext>
              </a:extLst>
            </p:cNvPr>
            <p:cNvSpPr/>
            <p:nvPr/>
          </p:nvSpPr>
          <p:spPr>
            <a:xfrm>
              <a:off x="4157221" y="3020089"/>
              <a:ext cx="7288490" cy="339365"/>
            </a:xfrm>
            <a:prstGeom prst="homePlate">
              <a:avLst/>
            </a:prstGeom>
            <a:solidFill>
              <a:schemeClr val="accent1">
                <a:lumMod val="40000"/>
                <a:lumOff val="60000"/>
              </a:schemeClr>
            </a:solidFill>
            <a:ln>
              <a:solidFill>
                <a:srgbClr val="94C6D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a:p>
          </p:txBody>
        </p:sp>
        <p:cxnSp>
          <p:nvCxnSpPr>
            <p:cNvPr id="11" name="Straight Connector 10">
              <a:extLst>
                <a:ext uri="{FF2B5EF4-FFF2-40B4-BE49-F238E27FC236}">
                  <a16:creationId xmlns:a16="http://schemas.microsoft.com/office/drawing/2014/main" id="{A2460BE2-3D1D-050F-1A16-06B8DB5561B6}"/>
                </a:ext>
              </a:extLst>
            </p:cNvPr>
            <p:cNvCxnSpPr>
              <a:cxnSpLocks/>
            </p:cNvCxnSpPr>
            <p:nvPr/>
          </p:nvCxnSpPr>
          <p:spPr>
            <a:xfrm>
              <a:off x="4166647" y="3020089"/>
              <a:ext cx="0" cy="408911"/>
            </a:xfrm>
            <a:prstGeom prst="line">
              <a:avLst/>
            </a:prstGeom>
            <a:ln w="3810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0BFFEEB3-C429-94DB-4567-91157D2E552C}"/>
                </a:ext>
              </a:extLst>
            </p:cNvPr>
            <p:cNvCxnSpPr>
              <a:cxnSpLocks/>
            </p:cNvCxnSpPr>
            <p:nvPr/>
          </p:nvCxnSpPr>
          <p:spPr>
            <a:xfrm>
              <a:off x="5469118" y="2912882"/>
              <a:ext cx="0" cy="446572"/>
            </a:xfrm>
            <a:prstGeom prst="line">
              <a:avLst/>
            </a:prstGeom>
            <a:ln w="3810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002FD476-A7B1-F901-A0B6-D9C1FEF4565A}"/>
                </a:ext>
              </a:extLst>
            </p:cNvPr>
            <p:cNvCxnSpPr>
              <a:cxnSpLocks/>
            </p:cNvCxnSpPr>
            <p:nvPr/>
          </p:nvCxnSpPr>
          <p:spPr>
            <a:xfrm>
              <a:off x="8099196" y="3020088"/>
              <a:ext cx="0" cy="408912"/>
            </a:xfrm>
            <a:prstGeom prst="line">
              <a:avLst/>
            </a:prstGeom>
            <a:ln w="3810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9FD91823-3A6C-4BBF-4434-8BF6BD8825CD}"/>
                </a:ext>
              </a:extLst>
            </p:cNvPr>
            <p:cNvCxnSpPr>
              <a:cxnSpLocks/>
            </p:cNvCxnSpPr>
            <p:nvPr/>
          </p:nvCxnSpPr>
          <p:spPr>
            <a:xfrm>
              <a:off x="10455897" y="2912882"/>
              <a:ext cx="0" cy="446570"/>
            </a:xfrm>
            <a:prstGeom prst="line">
              <a:avLst/>
            </a:prstGeom>
            <a:ln w="3810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
          <p:nvSpPr>
            <p:cNvPr id="20" name="TextBox 19">
              <a:extLst>
                <a:ext uri="{FF2B5EF4-FFF2-40B4-BE49-F238E27FC236}">
                  <a16:creationId xmlns:a16="http://schemas.microsoft.com/office/drawing/2014/main" id="{0A4CC468-E3E5-AF8D-D8DE-C0434DADF105}"/>
                </a:ext>
              </a:extLst>
            </p:cNvPr>
            <p:cNvSpPr txBox="1"/>
            <p:nvPr/>
          </p:nvSpPr>
          <p:spPr>
            <a:xfrm>
              <a:off x="4799814" y="2614252"/>
              <a:ext cx="1478421" cy="369332"/>
            </a:xfrm>
            <a:prstGeom prst="rect">
              <a:avLst/>
            </a:prstGeom>
            <a:noFill/>
          </p:spPr>
          <p:txBody>
            <a:bodyPr wrap="square" rtlCol="0">
              <a:spAutoFit/>
            </a:bodyPr>
            <a:lstStyle/>
            <a:p>
              <a:r>
                <a:rPr lang="en-IN" dirty="0">
                  <a:latin typeface="Cambria" panose="02040503050406030204" pitchFamily="18" charset="0"/>
                  <a:ea typeface="Cambria" panose="02040503050406030204" pitchFamily="18" charset="0"/>
                </a:rPr>
                <a:t>Invoice Date</a:t>
              </a:r>
            </a:p>
          </p:txBody>
        </p:sp>
        <p:sp>
          <p:nvSpPr>
            <p:cNvPr id="21" name="TextBox 20">
              <a:extLst>
                <a:ext uri="{FF2B5EF4-FFF2-40B4-BE49-F238E27FC236}">
                  <a16:creationId xmlns:a16="http://schemas.microsoft.com/office/drawing/2014/main" id="{9F4433C3-E7FF-4B0A-816C-29531AB3C065}"/>
                </a:ext>
              </a:extLst>
            </p:cNvPr>
            <p:cNvSpPr txBox="1"/>
            <p:nvPr/>
          </p:nvSpPr>
          <p:spPr>
            <a:xfrm>
              <a:off x="3945117" y="3370347"/>
              <a:ext cx="1478421" cy="369332"/>
            </a:xfrm>
            <a:prstGeom prst="rect">
              <a:avLst/>
            </a:prstGeom>
            <a:noFill/>
          </p:spPr>
          <p:txBody>
            <a:bodyPr wrap="square" rtlCol="0">
              <a:spAutoFit/>
            </a:bodyPr>
            <a:lstStyle/>
            <a:p>
              <a:r>
                <a:rPr lang="en-IN" dirty="0">
                  <a:latin typeface="Cambria" panose="02040503050406030204" pitchFamily="18" charset="0"/>
                  <a:ea typeface="Cambria" panose="02040503050406030204" pitchFamily="18" charset="0"/>
                </a:rPr>
                <a:t>Order Date</a:t>
              </a:r>
            </a:p>
          </p:txBody>
        </p:sp>
        <p:sp>
          <p:nvSpPr>
            <p:cNvPr id="22" name="TextBox 21">
              <a:extLst>
                <a:ext uri="{FF2B5EF4-FFF2-40B4-BE49-F238E27FC236}">
                  <a16:creationId xmlns:a16="http://schemas.microsoft.com/office/drawing/2014/main" id="{BB30447D-91CE-03EF-3E8E-6D0E2190D9CA}"/>
                </a:ext>
              </a:extLst>
            </p:cNvPr>
            <p:cNvSpPr txBox="1"/>
            <p:nvPr/>
          </p:nvSpPr>
          <p:spPr>
            <a:xfrm>
              <a:off x="7433819" y="3347475"/>
              <a:ext cx="1606486" cy="369332"/>
            </a:xfrm>
            <a:prstGeom prst="rect">
              <a:avLst/>
            </a:prstGeom>
            <a:noFill/>
          </p:spPr>
          <p:txBody>
            <a:bodyPr wrap="square" rtlCol="0">
              <a:spAutoFit/>
            </a:bodyPr>
            <a:lstStyle/>
            <a:p>
              <a:r>
                <a:rPr lang="en-IN" dirty="0">
                  <a:latin typeface="Cambria" panose="02040503050406030204" pitchFamily="18" charset="0"/>
                  <a:ea typeface="Cambria" panose="02040503050406030204" pitchFamily="18" charset="0"/>
                </a:rPr>
                <a:t>Delivery Date</a:t>
              </a:r>
            </a:p>
          </p:txBody>
        </p:sp>
        <p:sp>
          <p:nvSpPr>
            <p:cNvPr id="30" name="TextBox 29">
              <a:extLst>
                <a:ext uri="{FF2B5EF4-FFF2-40B4-BE49-F238E27FC236}">
                  <a16:creationId xmlns:a16="http://schemas.microsoft.com/office/drawing/2014/main" id="{C6F75A38-1DA3-BADE-FBC7-40A74421A737}"/>
                </a:ext>
              </a:extLst>
            </p:cNvPr>
            <p:cNvSpPr txBox="1"/>
            <p:nvPr/>
          </p:nvSpPr>
          <p:spPr>
            <a:xfrm>
              <a:off x="9580371" y="2609539"/>
              <a:ext cx="1606486" cy="369332"/>
            </a:xfrm>
            <a:prstGeom prst="rect">
              <a:avLst/>
            </a:prstGeom>
            <a:noFill/>
          </p:spPr>
          <p:txBody>
            <a:bodyPr wrap="square" rtlCol="0">
              <a:spAutoFit/>
            </a:bodyPr>
            <a:lstStyle/>
            <a:p>
              <a:r>
                <a:rPr lang="en-IN" dirty="0">
                  <a:latin typeface="Cambria" panose="02040503050406030204" pitchFamily="18" charset="0"/>
                  <a:ea typeface="Cambria" panose="02040503050406030204" pitchFamily="18" charset="0"/>
                </a:rPr>
                <a:t>Payment Date</a:t>
              </a:r>
            </a:p>
          </p:txBody>
        </p:sp>
        <p:sp>
          <p:nvSpPr>
            <p:cNvPr id="32" name="Right Brace 31">
              <a:extLst>
                <a:ext uri="{FF2B5EF4-FFF2-40B4-BE49-F238E27FC236}">
                  <a16:creationId xmlns:a16="http://schemas.microsoft.com/office/drawing/2014/main" id="{A5FA3361-FEB6-126C-DA89-7B992B2EDC0E}"/>
                </a:ext>
              </a:extLst>
            </p:cNvPr>
            <p:cNvSpPr/>
            <p:nvPr/>
          </p:nvSpPr>
          <p:spPr>
            <a:xfrm rot="5400000">
              <a:off x="5727554" y="2106090"/>
              <a:ext cx="810734" cy="3932549"/>
            </a:xfrm>
            <a:prstGeom prst="rightBrace">
              <a:avLst>
                <a:gd name="adj1" fmla="val 8333"/>
                <a:gd name="adj2" fmla="val 49761"/>
              </a:avLst>
            </a:prstGeom>
            <a:solidFill>
              <a:schemeClr val="accent3">
                <a:lumMod val="20000"/>
                <a:lumOff val="80000"/>
              </a:schemeClr>
            </a:solidFill>
            <a:ln w="28575">
              <a:solidFill>
                <a:schemeClr val="accent1">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IN"/>
            </a:p>
          </p:txBody>
        </p:sp>
        <p:sp>
          <p:nvSpPr>
            <p:cNvPr id="33" name="TextBox 32">
              <a:extLst>
                <a:ext uri="{FF2B5EF4-FFF2-40B4-BE49-F238E27FC236}">
                  <a16:creationId xmlns:a16="http://schemas.microsoft.com/office/drawing/2014/main" id="{71E54320-3455-69D6-F669-165B7E38B76C}"/>
                </a:ext>
              </a:extLst>
            </p:cNvPr>
            <p:cNvSpPr txBox="1"/>
            <p:nvPr/>
          </p:nvSpPr>
          <p:spPr>
            <a:xfrm>
              <a:off x="5423538" y="3684194"/>
              <a:ext cx="1344925" cy="369332"/>
            </a:xfrm>
            <a:prstGeom prst="rect">
              <a:avLst/>
            </a:prstGeom>
            <a:noFill/>
          </p:spPr>
          <p:txBody>
            <a:bodyPr wrap="square" rtlCol="0">
              <a:spAutoFit/>
            </a:bodyPr>
            <a:lstStyle/>
            <a:p>
              <a:r>
                <a:rPr lang="en-IN" dirty="0">
                  <a:latin typeface="Cambria" panose="02040503050406030204" pitchFamily="18" charset="0"/>
                  <a:ea typeface="Cambria" panose="02040503050406030204" pitchFamily="18" charset="0"/>
                </a:rPr>
                <a:t>Lead Time</a:t>
              </a:r>
            </a:p>
          </p:txBody>
        </p:sp>
      </p:grpSp>
      <p:sp>
        <p:nvSpPr>
          <p:cNvPr id="35" name="TextBox 34">
            <a:extLst>
              <a:ext uri="{FF2B5EF4-FFF2-40B4-BE49-F238E27FC236}">
                <a16:creationId xmlns:a16="http://schemas.microsoft.com/office/drawing/2014/main" id="{4587DC33-FF73-6859-8B09-16790576D9C6}"/>
              </a:ext>
            </a:extLst>
          </p:cNvPr>
          <p:cNvSpPr txBox="1"/>
          <p:nvPr/>
        </p:nvSpPr>
        <p:spPr>
          <a:xfrm>
            <a:off x="3735406" y="4539735"/>
            <a:ext cx="7883129" cy="1661993"/>
          </a:xfrm>
          <a:prstGeom prst="rect">
            <a:avLst/>
          </a:prstGeom>
          <a:solidFill>
            <a:schemeClr val="accent5">
              <a:lumMod val="20000"/>
              <a:lumOff val="80000"/>
            </a:schemeClr>
          </a:solidFill>
        </p:spPr>
        <p:txBody>
          <a:bodyPr wrap="square" anchor="ctr">
            <a:spAutoFit/>
          </a:bodyPr>
          <a:lstStyle/>
          <a:p>
            <a:pPr algn="just"/>
            <a:r>
              <a:rPr lang="en-US" sz="1800" b="1" dirty="0">
                <a:latin typeface="Cambria" panose="02040503050406030204" pitchFamily="18" charset="0"/>
                <a:ea typeface="Cambria" panose="02040503050406030204" pitchFamily="18" charset="0"/>
              </a:rPr>
              <a:t>Average Daily Consumption:- </a:t>
            </a:r>
            <a:r>
              <a:rPr lang="en-US" sz="1800" dirty="0">
                <a:latin typeface="Cambria" panose="02040503050406030204" pitchFamily="18" charset="0"/>
                <a:ea typeface="Cambria" panose="02040503050406030204" pitchFamily="18" charset="0"/>
              </a:rPr>
              <a:t>Refers to the typical quantity of an item used or consumed per day over a defined period. It helps in estimating regular usage and planning replenishment.</a:t>
            </a:r>
          </a:p>
          <a:p>
            <a:pPr algn="just"/>
            <a:endParaRPr lang="en-US" sz="1200" dirty="0">
              <a:latin typeface="Cambria" panose="02040503050406030204" pitchFamily="18" charset="0"/>
              <a:ea typeface="Cambria" panose="02040503050406030204" pitchFamily="18" charset="0"/>
            </a:endParaRPr>
          </a:p>
          <a:p>
            <a:pPr algn="just"/>
            <a:r>
              <a:rPr lang="en-US" sz="1800" b="1" dirty="0">
                <a:latin typeface="Cambria" panose="02040503050406030204" pitchFamily="18" charset="0"/>
                <a:ea typeface="Cambria" panose="02040503050406030204" pitchFamily="18" charset="0"/>
              </a:rPr>
              <a:t>Maximum Daily Consumption:- </a:t>
            </a:r>
            <a:r>
              <a:rPr lang="en-US" sz="1800" dirty="0">
                <a:latin typeface="Cambria" panose="02040503050406030204" pitchFamily="18" charset="0"/>
                <a:ea typeface="Cambria" panose="02040503050406030204" pitchFamily="18" charset="0"/>
              </a:rPr>
              <a:t>Represents the highest quantity of an item used or consumed on any single day within the reviewed period. </a:t>
            </a:r>
          </a:p>
        </p:txBody>
      </p:sp>
    </p:spTree>
    <p:extLst>
      <p:ext uri="{BB962C8B-B14F-4D97-AF65-F5344CB8AC3E}">
        <p14:creationId xmlns:p14="http://schemas.microsoft.com/office/powerpoint/2010/main" val="277712129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5BE5338-9AE8-7318-65A1-2287B9BED6EF}"/>
            </a:ext>
          </a:extLst>
        </p:cNvPr>
        <p:cNvGrpSpPr/>
        <p:nvPr/>
      </p:nvGrpSpPr>
      <p:grpSpPr>
        <a:xfrm>
          <a:off x="0" y="0"/>
          <a:ext cx="0" cy="0"/>
          <a:chOff x="0" y="0"/>
          <a:chExt cx="0" cy="0"/>
        </a:xfrm>
      </p:grpSpPr>
      <p:sp>
        <p:nvSpPr>
          <p:cNvPr id="6" name="Rectangle 5">
            <a:extLst>
              <a:ext uri="{FF2B5EF4-FFF2-40B4-BE49-F238E27FC236}">
                <a16:creationId xmlns:a16="http://schemas.microsoft.com/office/drawing/2014/main" id="{8FCE4379-0DB9-BFAB-2E01-94AF51AED1FA}"/>
              </a:ext>
            </a:extLst>
          </p:cNvPr>
          <p:cNvSpPr/>
          <p:nvPr/>
        </p:nvSpPr>
        <p:spPr>
          <a:xfrm>
            <a:off x="0" y="0"/>
            <a:ext cx="12192000" cy="810705"/>
          </a:xfrm>
          <a:prstGeom prst="rect">
            <a:avLst/>
          </a:prstGeom>
          <a:solidFill>
            <a:srgbClr val="00B4C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IN" sz="3500" b="1" dirty="0">
                <a:latin typeface="Cambria" panose="02040503050406030204" pitchFamily="18" charset="0"/>
                <a:ea typeface="Cambria" panose="02040503050406030204" pitchFamily="18" charset="0"/>
              </a:rPr>
              <a:t>Buffer Stock Management</a:t>
            </a:r>
          </a:p>
        </p:txBody>
      </p:sp>
      <p:sp>
        <p:nvSpPr>
          <p:cNvPr id="16" name="TextBox 15">
            <a:extLst>
              <a:ext uri="{FF2B5EF4-FFF2-40B4-BE49-F238E27FC236}">
                <a16:creationId xmlns:a16="http://schemas.microsoft.com/office/drawing/2014/main" id="{3722F7D7-4415-D1A1-AC15-D149F22DF244}"/>
              </a:ext>
            </a:extLst>
          </p:cNvPr>
          <p:cNvSpPr txBox="1"/>
          <p:nvPr/>
        </p:nvSpPr>
        <p:spPr>
          <a:xfrm>
            <a:off x="265521" y="1036949"/>
            <a:ext cx="11660957" cy="5632311"/>
          </a:xfrm>
          <a:prstGeom prst="rect">
            <a:avLst/>
          </a:prstGeom>
          <a:solidFill>
            <a:schemeClr val="accent5">
              <a:lumMod val="20000"/>
              <a:lumOff val="80000"/>
            </a:schemeClr>
          </a:solidFill>
        </p:spPr>
        <p:txBody>
          <a:bodyPr wrap="square" rtlCol="0">
            <a:spAutoFit/>
          </a:bodyPr>
          <a:lstStyle/>
          <a:p>
            <a:pPr marL="285750" indent="-285750">
              <a:buFont typeface="Wingdings" panose="05000000000000000000" pitchFamily="2" charset="2"/>
              <a:buChar char="v"/>
            </a:pPr>
            <a:r>
              <a:rPr lang="en-IN" b="1" dirty="0">
                <a:latin typeface="Cambria" panose="02040503050406030204" pitchFamily="18" charset="0"/>
                <a:ea typeface="Cambria" panose="02040503050406030204" pitchFamily="18" charset="0"/>
              </a:rPr>
              <a:t>Assess Consumption Trends</a:t>
            </a:r>
            <a:r>
              <a:rPr lang="en-IN" dirty="0">
                <a:latin typeface="Cambria" panose="02040503050406030204" pitchFamily="18" charset="0"/>
                <a:ea typeface="Cambria" panose="02040503050406030204" pitchFamily="18" charset="0"/>
              </a:rPr>
              <a:t>: </a:t>
            </a:r>
          </a:p>
          <a:p>
            <a:pPr marL="285750" indent="-285750">
              <a:buFont typeface="Arial" panose="020B0604020202020204" pitchFamily="34" charset="0"/>
              <a:buChar char="•"/>
            </a:pPr>
            <a:r>
              <a:rPr lang="en-IN" dirty="0">
                <a:latin typeface="Cambria" panose="02040503050406030204" pitchFamily="18" charset="0"/>
                <a:ea typeface="Cambria" panose="02040503050406030204" pitchFamily="18" charset="0"/>
              </a:rPr>
              <a:t>Review the past 3-6 months consumption of essential medicine &amp; consumable</a:t>
            </a:r>
          </a:p>
          <a:p>
            <a:pPr marL="285750" indent="-285750">
              <a:buFont typeface="Arial" panose="020B0604020202020204" pitchFamily="34" charset="0"/>
              <a:buChar char="•"/>
            </a:pPr>
            <a:r>
              <a:rPr lang="en-IN" dirty="0">
                <a:latin typeface="Cambria" panose="02040503050406030204" pitchFamily="18" charset="0"/>
                <a:ea typeface="Cambria" panose="02040503050406030204" pitchFamily="18" charset="0"/>
              </a:rPr>
              <a:t>Calculate </a:t>
            </a:r>
            <a:r>
              <a:rPr lang="en-IN" i="1" dirty="0">
                <a:latin typeface="Cambria" panose="02040503050406030204" pitchFamily="18" charset="0"/>
                <a:ea typeface="Cambria" panose="02040503050406030204" pitchFamily="18" charset="0"/>
              </a:rPr>
              <a:t>average monthly consumption (AMC) </a:t>
            </a:r>
            <a:r>
              <a:rPr lang="en-IN" dirty="0">
                <a:latin typeface="Cambria" panose="02040503050406030204" pitchFamily="18" charset="0"/>
                <a:ea typeface="Cambria" panose="02040503050406030204" pitchFamily="18" charset="0"/>
              </a:rPr>
              <a:t>for each item.</a:t>
            </a:r>
          </a:p>
          <a:p>
            <a:pPr marL="285750" indent="-285750">
              <a:buFont typeface="Arial" panose="020B0604020202020204" pitchFamily="34" charset="0"/>
              <a:buChar char="•"/>
            </a:pPr>
            <a:endParaRPr lang="en-IN" dirty="0">
              <a:latin typeface="Cambria" panose="02040503050406030204" pitchFamily="18" charset="0"/>
              <a:ea typeface="Cambria" panose="02040503050406030204" pitchFamily="18" charset="0"/>
            </a:endParaRPr>
          </a:p>
          <a:p>
            <a:pPr marL="285750" indent="-285750">
              <a:buFont typeface="Wingdings" panose="05000000000000000000" pitchFamily="2" charset="2"/>
              <a:buChar char="v"/>
            </a:pPr>
            <a:r>
              <a:rPr lang="en-IN" b="1" dirty="0">
                <a:latin typeface="Cambria" panose="02040503050406030204" pitchFamily="18" charset="0"/>
                <a:ea typeface="Cambria" panose="02040503050406030204" pitchFamily="18" charset="0"/>
              </a:rPr>
              <a:t>Define Buffer Stock Level:</a:t>
            </a:r>
          </a:p>
          <a:p>
            <a:pPr marL="285750" indent="-285750">
              <a:buFont typeface="Arial" panose="020B0604020202020204" pitchFamily="34" charset="0"/>
              <a:buChar char="•"/>
            </a:pPr>
            <a:r>
              <a:rPr lang="en-US" dirty="0">
                <a:latin typeface="Cambria" panose="02040503050406030204" pitchFamily="18" charset="0"/>
                <a:ea typeface="Cambria" panose="02040503050406030204" pitchFamily="18" charset="0"/>
              </a:rPr>
              <a:t>Buffer stock is usually </a:t>
            </a:r>
            <a:r>
              <a:rPr lang="en-US" b="1" dirty="0">
                <a:latin typeface="Cambria" panose="02040503050406030204" pitchFamily="18" charset="0"/>
                <a:ea typeface="Cambria" panose="02040503050406030204" pitchFamily="18" charset="0"/>
              </a:rPr>
              <a:t>1 months of AMC.</a:t>
            </a:r>
          </a:p>
          <a:p>
            <a:pPr marL="285750" indent="-285750">
              <a:buFont typeface="Arial" panose="020B0604020202020204" pitchFamily="34" charset="0"/>
              <a:buChar char="•"/>
            </a:pPr>
            <a:r>
              <a:rPr lang="en-US" dirty="0">
                <a:latin typeface="Cambria" panose="02040503050406030204" pitchFamily="18" charset="0"/>
                <a:ea typeface="Cambria" panose="02040503050406030204" pitchFamily="18" charset="0"/>
              </a:rPr>
              <a:t>Example: If average use of paracetamol = 300 tablets/month and lead time = 1 month, keep 600 tablets (1 month working stock + 1 month buffer)</a:t>
            </a:r>
          </a:p>
          <a:p>
            <a:endParaRPr lang="en-US" dirty="0">
              <a:latin typeface="Cambria" panose="02040503050406030204" pitchFamily="18" charset="0"/>
              <a:ea typeface="Cambria" panose="02040503050406030204" pitchFamily="18" charset="0"/>
            </a:endParaRPr>
          </a:p>
          <a:p>
            <a:pPr marL="285750" indent="-285750">
              <a:buFont typeface="Wingdings" panose="05000000000000000000" pitchFamily="2" charset="2"/>
              <a:buChar char="v"/>
            </a:pPr>
            <a:r>
              <a:rPr lang="en-IN" b="1" dirty="0">
                <a:latin typeface="Cambria" panose="02040503050406030204" pitchFamily="18" charset="0"/>
                <a:ea typeface="Cambria" panose="02040503050406030204" pitchFamily="18" charset="0"/>
              </a:rPr>
              <a:t>Set Re Order Level (ROL):</a:t>
            </a:r>
          </a:p>
          <a:p>
            <a:pPr marL="285750" indent="-285750">
              <a:buFont typeface="Arial" panose="020B0604020202020204" pitchFamily="34" charset="0"/>
              <a:buChar char="•"/>
            </a:pPr>
            <a:r>
              <a:rPr lang="en-US" dirty="0">
                <a:latin typeface="Cambria" panose="02040503050406030204" pitchFamily="18" charset="0"/>
                <a:ea typeface="Cambria" panose="02040503050406030204" pitchFamily="18" charset="0"/>
              </a:rPr>
              <a:t>ROL = (AMC × Lead time) + Buffer stock.</a:t>
            </a:r>
          </a:p>
          <a:p>
            <a:pPr marL="285750" indent="-285750">
              <a:buFont typeface="Arial" panose="020B0604020202020204" pitchFamily="34" charset="0"/>
              <a:buChar char="•"/>
            </a:pPr>
            <a:r>
              <a:rPr lang="en-US" dirty="0">
                <a:latin typeface="Cambria" panose="02040503050406030204" pitchFamily="18" charset="0"/>
                <a:ea typeface="Cambria" panose="02040503050406030204" pitchFamily="18" charset="0"/>
              </a:rPr>
              <a:t>Indent supplies when stock falls to this level.</a:t>
            </a:r>
          </a:p>
          <a:p>
            <a:pPr marL="285750" indent="-285750">
              <a:buFont typeface="Arial" panose="020B0604020202020204" pitchFamily="34" charset="0"/>
              <a:buChar char="•"/>
            </a:pPr>
            <a:endParaRPr lang="en-US" dirty="0">
              <a:latin typeface="Cambria" panose="02040503050406030204" pitchFamily="18" charset="0"/>
              <a:ea typeface="Cambria" panose="02040503050406030204" pitchFamily="18" charset="0"/>
            </a:endParaRPr>
          </a:p>
          <a:p>
            <a:pPr marL="285750" indent="-285750">
              <a:buFont typeface="Wingdings" panose="05000000000000000000" pitchFamily="2" charset="2"/>
              <a:buChar char="v"/>
            </a:pPr>
            <a:r>
              <a:rPr lang="en-IN" b="1" dirty="0">
                <a:latin typeface="Cambria" panose="02040503050406030204" pitchFamily="18" charset="0"/>
                <a:ea typeface="Cambria" panose="02040503050406030204" pitchFamily="18" charset="0"/>
              </a:rPr>
              <a:t>Maintain Accurate Records:</a:t>
            </a:r>
          </a:p>
          <a:p>
            <a:pPr marL="285750" indent="-285750">
              <a:buFont typeface="Arial" panose="020B0604020202020204" pitchFamily="34" charset="0"/>
              <a:buChar char="•"/>
            </a:pPr>
            <a:r>
              <a:rPr lang="en-IN" dirty="0">
                <a:latin typeface="Cambria" panose="02040503050406030204" pitchFamily="18" charset="0"/>
                <a:ea typeface="Cambria" panose="02040503050406030204" pitchFamily="18" charset="0"/>
              </a:rPr>
              <a:t>Use stock registers / drug inventory registers or digital tools if available (e.g., e-Aushadhi, DVDMS).</a:t>
            </a:r>
          </a:p>
          <a:p>
            <a:pPr marL="285750" indent="-285750">
              <a:buFont typeface="Arial" panose="020B0604020202020204" pitchFamily="34" charset="0"/>
              <a:buChar char="•"/>
            </a:pPr>
            <a:r>
              <a:rPr lang="en-IN" dirty="0">
                <a:latin typeface="Cambria" panose="02040503050406030204" pitchFamily="18" charset="0"/>
                <a:ea typeface="Cambria" panose="02040503050406030204" pitchFamily="18" charset="0"/>
              </a:rPr>
              <a:t>Update every issue/receipt immediately.</a:t>
            </a:r>
          </a:p>
          <a:p>
            <a:pPr marL="285750" indent="-285750">
              <a:buFont typeface="Arial" panose="020B0604020202020204" pitchFamily="34" charset="0"/>
              <a:buChar char="•"/>
            </a:pPr>
            <a:endParaRPr lang="en-IN" dirty="0">
              <a:latin typeface="Cambria" panose="02040503050406030204" pitchFamily="18" charset="0"/>
              <a:ea typeface="Cambria" panose="02040503050406030204" pitchFamily="18" charset="0"/>
            </a:endParaRPr>
          </a:p>
          <a:p>
            <a:pPr marL="285750" indent="-285750">
              <a:buFont typeface="Wingdings" panose="05000000000000000000" pitchFamily="2" charset="2"/>
              <a:buChar char="v"/>
            </a:pPr>
            <a:r>
              <a:rPr lang="en-IN" b="1" dirty="0">
                <a:latin typeface="Cambria" panose="02040503050406030204" pitchFamily="18" charset="0"/>
                <a:ea typeface="Cambria" panose="02040503050406030204" pitchFamily="18" charset="0"/>
              </a:rPr>
              <a:t>Regular Monitoring:</a:t>
            </a:r>
          </a:p>
          <a:p>
            <a:pPr marL="285750" indent="-285750">
              <a:buFont typeface="Arial" panose="020B0604020202020204" pitchFamily="34" charset="0"/>
              <a:buChar char="•"/>
            </a:pPr>
            <a:r>
              <a:rPr lang="en-US" dirty="0">
                <a:latin typeface="Cambria" panose="02040503050406030204" pitchFamily="18" charset="0"/>
                <a:ea typeface="Cambria" panose="02040503050406030204" pitchFamily="18" charset="0"/>
              </a:rPr>
              <a:t>Weekly or bi-weekly physical stock check to avoid expiry and pilferage.</a:t>
            </a:r>
          </a:p>
          <a:p>
            <a:pPr marL="285750" indent="-285750">
              <a:buFont typeface="Arial" panose="020B0604020202020204" pitchFamily="34" charset="0"/>
              <a:buChar char="•"/>
            </a:pPr>
            <a:r>
              <a:rPr lang="en-US" dirty="0">
                <a:latin typeface="Cambria" panose="02040503050406030204" pitchFamily="18" charset="0"/>
                <a:ea typeface="Cambria" panose="02040503050406030204" pitchFamily="18" charset="0"/>
              </a:rPr>
              <a:t>Rotate stock using </a:t>
            </a:r>
            <a:r>
              <a:rPr lang="en-US" b="1" dirty="0">
                <a:latin typeface="Cambria" panose="02040503050406030204" pitchFamily="18" charset="0"/>
                <a:ea typeface="Cambria" panose="02040503050406030204" pitchFamily="18" charset="0"/>
              </a:rPr>
              <a:t>FEFO (First Expiry, First Out)</a:t>
            </a:r>
            <a:r>
              <a:rPr lang="en-US" dirty="0">
                <a:latin typeface="Cambria" panose="02040503050406030204" pitchFamily="18" charset="0"/>
                <a:ea typeface="Cambria" panose="02040503050406030204" pitchFamily="18" charset="0"/>
              </a:rPr>
              <a:t> principle.</a:t>
            </a:r>
            <a:endParaRPr lang="en-IN" dirty="0">
              <a:latin typeface="Cambria" panose="02040503050406030204" pitchFamily="18" charset="0"/>
              <a:ea typeface="Cambria" panose="02040503050406030204" pitchFamily="18" charset="0"/>
            </a:endParaRPr>
          </a:p>
        </p:txBody>
      </p:sp>
      <p:pic>
        <p:nvPicPr>
          <p:cNvPr id="2" name="Picture 1">
            <a:extLst>
              <a:ext uri="{FF2B5EF4-FFF2-40B4-BE49-F238E27FC236}">
                <a16:creationId xmlns:a16="http://schemas.microsoft.com/office/drawing/2014/main" id="{3605023B-5DF7-BAAC-FDBF-EAC402B6600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7147" y="102626"/>
            <a:ext cx="835564" cy="644626"/>
          </a:xfrm>
          <a:prstGeom prst="rect">
            <a:avLst/>
          </a:prstGeom>
        </p:spPr>
      </p:pic>
      <p:pic>
        <p:nvPicPr>
          <p:cNvPr id="3" name="Picture 4">
            <a:extLst>
              <a:ext uri="{FF2B5EF4-FFF2-40B4-BE49-F238E27FC236}">
                <a16:creationId xmlns:a16="http://schemas.microsoft.com/office/drawing/2014/main" id="{7FCA6068-225F-6EA2-16A0-53658C29AFE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962967" y="102627"/>
            <a:ext cx="1061885" cy="6446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1191413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1BDA987-3759-EEA6-9172-01D95D52DFF6}"/>
            </a:ext>
          </a:extLst>
        </p:cNvPr>
        <p:cNvGrpSpPr/>
        <p:nvPr/>
      </p:nvGrpSpPr>
      <p:grpSpPr>
        <a:xfrm>
          <a:off x="0" y="0"/>
          <a:ext cx="0" cy="0"/>
          <a:chOff x="0" y="0"/>
          <a:chExt cx="0" cy="0"/>
        </a:xfrm>
      </p:grpSpPr>
      <p:sp>
        <p:nvSpPr>
          <p:cNvPr id="6" name="Rectangle 5">
            <a:extLst>
              <a:ext uri="{FF2B5EF4-FFF2-40B4-BE49-F238E27FC236}">
                <a16:creationId xmlns:a16="http://schemas.microsoft.com/office/drawing/2014/main" id="{833A99B0-11BE-95EB-AAB6-2CFB09AE730C}"/>
              </a:ext>
            </a:extLst>
          </p:cNvPr>
          <p:cNvSpPr/>
          <p:nvPr/>
        </p:nvSpPr>
        <p:spPr>
          <a:xfrm>
            <a:off x="0" y="1"/>
            <a:ext cx="12192000" cy="747251"/>
          </a:xfrm>
          <a:prstGeom prst="rect">
            <a:avLst/>
          </a:prstGeom>
          <a:solidFill>
            <a:srgbClr val="00B4C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IN" sz="3500" b="1" dirty="0">
                <a:latin typeface="Cambria" panose="02040503050406030204" pitchFamily="18" charset="0"/>
                <a:ea typeface="Cambria" panose="02040503050406030204" pitchFamily="18" charset="0"/>
              </a:rPr>
              <a:t>Expiry/Near Expiry Stock Management</a:t>
            </a:r>
          </a:p>
        </p:txBody>
      </p:sp>
      <p:sp>
        <p:nvSpPr>
          <p:cNvPr id="16" name="TextBox 15">
            <a:extLst>
              <a:ext uri="{FF2B5EF4-FFF2-40B4-BE49-F238E27FC236}">
                <a16:creationId xmlns:a16="http://schemas.microsoft.com/office/drawing/2014/main" id="{44235713-E875-753B-ECB1-6A5447C99AB4}"/>
              </a:ext>
            </a:extLst>
          </p:cNvPr>
          <p:cNvSpPr txBox="1"/>
          <p:nvPr/>
        </p:nvSpPr>
        <p:spPr>
          <a:xfrm>
            <a:off x="359790" y="849877"/>
            <a:ext cx="11472421" cy="5909310"/>
          </a:xfrm>
          <a:prstGeom prst="rect">
            <a:avLst/>
          </a:prstGeom>
          <a:solidFill>
            <a:schemeClr val="accent5">
              <a:lumMod val="20000"/>
              <a:lumOff val="80000"/>
            </a:schemeClr>
          </a:solidFill>
        </p:spPr>
        <p:txBody>
          <a:bodyPr wrap="square" rtlCol="0">
            <a:spAutoFit/>
          </a:bodyPr>
          <a:lstStyle/>
          <a:p>
            <a:pPr marL="285750" indent="-285750">
              <a:buFont typeface="Wingdings" panose="05000000000000000000" pitchFamily="2" charset="2"/>
              <a:buChar char="v"/>
            </a:pPr>
            <a:r>
              <a:rPr lang="en-US" b="1" dirty="0">
                <a:latin typeface="Cambria" panose="02040503050406030204" pitchFamily="18" charset="0"/>
                <a:ea typeface="Cambria" panose="02040503050406030204" pitchFamily="18" charset="0"/>
              </a:rPr>
              <a:t>Bin Card</a:t>
            </a:r>
          </a:p>
          <a:p>
            <a:pPr marL="285750" indent="-285750">
              <a:buFont typeface="Arial" panose="020B0604020202020204" pitchFamily="34" charset="0"/>
              <a:buChar char="•"/>
            </a:pPr>
            <a:r>
              <a:rPr lang="en-US" dirty="0">
                <a:latin typeface="Cambria" panose="02040503050406030204" pitchFamily="18" charset="0"/>
                <a:ea typeface="Cambria" panose="02040503050406030204" pitchFamily="18" charset="0"/>
              </a:rPr>
              <a:t>Note the expiry date of each batch while entering stock in the </a:t>
            </a:r>
            <a:r>
              <a:rPr lang="en-US" b="1" dirty="0">
                <a:latin typeface="Cambria" panose="02040503050406030204" pitchFamily="18" charset="0"/>
                <a:ea typeface="Cambria" panose="02040503050406030204" pitchFamily="18" charset="0"/>
              </a:rPr>
              <a:t>drug register / inventory software</a:t>
            </a:r>
            <a:r>
              <a:rPr lang="en-US" dirty="0">
                <a:latin typeface="Cambria" panose="02040503050406030204" pitchFamily="18" charset="0"/>
                <a:ea typeface="Cambria" panose="02040503050406030204" pitchFamily="18" charset="0"/>
              </a:rPr>
              <a:t>.</a:t>
            </a:r>
          </a:p>
          <a:p>
            <a:pPr marL="285750" indent="-285750">
              <a:buFont typeface="Arial" panose="020B0604020202020204" pitchFamily="34" charset="0"/>
              <a:buChar char="•"/>
            </a:pPr>
            <a:endParaRPr lang="en-US" sz="1200" dirty="0">
              <a:latin typeface="Cambria" panose="02040503050406030204" pitchFamily="18" charset="0"/>
              <a:ea typeface="Cambria" panose="02040503050406030204" pitchFamily="18" charset="0"/>
            </a:endParaRPr>
          </a:p>
          <a:p>
            <a:pPr marL="285750" indent="-285750">
              <a:buFont typeface="Wingdings" panose="05000000000000000000" pitchFamily="2" charset="2"/>
              <a:buChar char="v"/>
            </a:pPr>
            <a:r>
              <a:rPr lang="en-US" b="1" dirty="0">
                <a:latin typeface="Cambria" panose="02040503050406030204" pitchFamily="18" charset="0"/>
                <a:ea typeface="Cambria" panose="02040503050406030204" pitchFamily="18" charset="0"/>
              </a:rPr>
              <a:t>Apply FEFO Principle (First Expiry, First Out)</a:t>
            </a:r>
          </a:p>
          <a:p>
            <a:pPr marL="285750" indent="-285750">
              <a:buFont typeface="Arial" panose="020B0604020202020204" pitchFamily="34" charset="0"/>
              <a:buChar char="•"/>
            </a:pPr>
            <a:r>
              <a:rPr lang="en-US" dirty="0">
                <a:latin typeface="Cambria" panose="02040503050406030204" pitchFamily="18" charset="0"/>
                <a:ea typeface="Cambria" panose="02040503050406030204" pitchFamily="18" charset="0"/>
              </a:rPr>
              <a:t>Always issue medicines with the </a:t>
            </a:r>
            <a:r>
              <a:rPr lang="en-US" b="1" dirty="0">
                <a:latin typeface="Cambria" panose="02040503050406030204" pitchFamily="18" charset="0"/>
                <a:ea typeface="Cambria" panose="02040503050406030204" pitchFamily="18" charset="0"/>
              </a:rPr>
              <a:t>nearest expiry first</a:t>
            </a:r>
            <a:r>
              <a:rPr lang="en-US" dirty="0">
                <a:latin typeface="Cambria" panose="02040503050406030204" pitchFamily="18" charset="0"/>
                <a:ea typeface="Cambria" panose="02040503050406030204" pitchFamily="18" charset="0"/>
              </a:rPr>
              <a:t>, even if a newer batch is available.</a:t>
            </a:r>
          </a:p>
          <a:p>
            <a:pPr marL="285750" indent="-285750">
              <a:buFont typeface="Arial" panose="020B0604020202020204" pitchFamily="34" charset="0"/>
              <a:buChar char="•"/>
            </a:pPr>
            <a:r>
              <a:rPr lang="en-US" dirty="0">
                <a:latin typeface="Cambria" panose="02040503050406030204" pitchFamily="18" charset="0"/>
                <a:ea typeface="Cambria" panose="02040503050406030204" pitchFamily="18" charset="0"/>
              </a:rPr>
              <a:t>Arrange stock physically on shelves accordingly (older expiry in front, newer at the back).</a:t>
            </a:r>
          </a:p>
          <a:p>
            <a:pPr marL="285750" indent="-285750">
              <a:buFont typeface="Arial" panose="020B0604020202020204" pitchFamily="34" charset="0"/>
              <a:buChar char="•"/>
            </a:pPr>
            <a:endParaRPr lang="en-US" sz="1200" dirty="0">
              <a:latin typeface="Cambria" panose="02040503050406030204" pitchFamily="18" charset="0"/>
              <a:ea typeface="Cambria" panose="02040503050406030204" pitchFamily="18" charset="0"/>
            </a:endParaRPr>
          </a:p>
          <a:p>
            <a:pPr marL="285750" indent="-285750">
              <a:buFont typeface="Wingdings" panose="05000000000000000000" pitchFamily="2" charset="2"/>
              <a:buChar char="v"/>
            </a:pPr>
            <a:r>
              <a:rPr lang="en-IN" b="1" dirty="0">
                <a:latin typeface="Cambria" panose="02040503050406030204" pitchFamily="18" charset="0"/>
                <a:ea typeface="Cambria" panose="02040503050406030204" pitchFamily="18" charset="0"/>
              </a:rPr>
              <a:t>Routine Monitoring</a:t>
            </a:r>
          </a:p>
          <a:p>
            <a:pPr marL="285750" indent="-285750">
              <a:buFont typeface="Arial" panose="020B0604020202020204" pitchFamily="34" charset="0"/>
              <a:buChar char="•"/>
            </a:pPr>
            <a:r>
              <a:rPr lang="en-US" dirty="0">
                <a:latin typeface="Cambria" panose="02040503050406030204" pitchFamily="18" charset="0"/>
                <a:ea typeface="Cambria" panose="02040503050406030204" pitchFamily="18" charset="0"/>
              </a:rPr>
              <a:t>Conduct </a:t>
            </a:r>
            <a:r>
              <a:rPr lang="en-US" b="1" dirty="0">
                <a:latin typeface="Cambria" panose="02040503050406030204" pitchFamily="18" charset="0"/>
                <a:ea typeface="Cambria" panose="02040503050406030204" pitchFamily="18" charset="0"/>
              </a:rPr>
              <a:t>monthly stock review</a:t>
            </a:r>
            <a:r>
              <a:rPr lang="en-US" dirty="0">
                <a:latin typeface="Cambria" panose="02040503050406030204" pitchFamily="18" charset="0"/>
                <a:ea typeface="Cambria" panose="02040503050406030204" pitchFamily="18" charset="0"/>
              </a:rPr>
              <a:t> to identify medicines nearing expiry (within 6 months).</a:t>
            </a:r>
          </a:p>
          <a:p>
            <a:pPr marL="285750" indent="-285750">
              <a:buFont typeface="Arial" panose="020B0604020202020204" pitchFamily="34" charset="0"/>
              <a:buChar char="•"/>
            </a:pPr>
            <a:endParaRPr lang="en-US" sz="1200" dirty="0">
              <a:latin typeface="Cambria" panose="02040503050406030204" pitchFamily="18" charset="0"/>
              <a:ea typeface="Cambria" panose="02040503050406030204" pitchFamily="18" charset="0"/>
            </a:endParaRPr>
          </a:p>
          <a:p>
            <a:pPr marL="285750" indent="-285750">
              <a:buFont typeface="Wingdings" panose="05000000000000000000" pitchFamily="2" charset="2"/>
              <a:buChar char="v"/>
            </a:pPr>
            <a:r>
              <a:rPr lang="en-IN" b="1" dirty="0">
                <a:latin typeface="Cambria" panose="02040503050406030204" pitchFamily="18" charset="0"/>
                <a:ea typeface="Cambria" panose="02040503050406030204" pitchFamily="18" charset="0"/>
              </a:rPr>
              <a:t>Redistribution of Near-Expiry Drugs</a:t>
            </a:r>
          </a:p>
          <a:p>
            <a:pPr marL="285750" indent="-285750">
              <a:buFont typeface="Arial" panose="020B0604020202020204" pitchFamily="34" charset="0"/>
              <a:buChar char="•"/>
            </a:pPr>
            <a:r>
              <a:rPr lang="en-US" dirty="0">
                <a:latin typeface="Cambria" panose="02040503050406030204" pitchFamily="18" charset="0"/>
                <a:ea typeface="Cambria" panose="02040503050406030204" pitchFamily="18" charset="0"/>
              </a:rPr>
              <a:t>Coordinate with PHC/CHC to </a:t>
            </a:r>
            <a:r>
              <a:rPr lang="en-US" b="1" dirty="0">
                <a:latin typeface="Cambria" panose="02040503050406030204" pitchFamily="18" charset="0"/>
                <a:ea typeface="Cambria" panose="02040503050406030204" pitchFamily="18" charset="0"/>
              </a:rPr>
              <a:t>redistribute medicines</a:t>
            </a:r>
            <a:r>
              <a:rPr lang="en-US" dirty="0">
                <a:latin typeface="Cambria" panose="02040503050406030204" pitchFamily="18" charset="0"/>
                <a:ea typeface="Cambria" panose="02040503050406030204" pitchFamily="18" charset="0"/>
              </a:rPr>
              <a:t> that may not be consumed before expiry.</a:t>
            </a:r>
          </a:p>
          <a:p>
            <a:pPr marL="285750" indent="-285750">
              <a:buFont typeface="Arial" panose="020B0604020202020204" pitchFamily="34" charset="0"/>
              <a:buChar char="•"/>
            </a:pPr>
            <a:r>
              <a:rPr lang="en-US" dirty="0">
                <a:latin typeface="Cambria" panose="02040503050406030204" pitchFamily="18" charset="0"/>
                <a:ea typeface="Cambria" panose="02040503050406030204" pitchFamily="18" charset="0"/>
              </a:rPr>
              <a:t>Ensure transfer at least </a:t>
            </a:r>
            <a:r>
              <a:rPr lang="en-US" b="1" dirty="0">
                <a:latin typeface="Cambria" panose="02040503050406030204" pitchFamily="18" charset="0"/>
                <a:ea typeface="Cambria" panose="02040503050406030204" pitchFamily="18" charset="0"/>
              </a:rPr>
              <a:t>3–6 months before expiry</a:t>
            </a:r>
            <a:r>
              <a:rPr lang="en-US" dirty="0">
                <a:latin typeface="Cambria" panose="02040503050406030204" pitchFamily="18" charset="0"/>
                <a:ea typeface="Cambria" panose="02040503050406030204" pitchFamily="18" charset="0"/>
              </a:rPr>
              <a:t>.</a:t>
            </a:r>
          </a:p>
          <a:p>
            <a:pPr marL="285750" indent="-285750">
              <a:buFont typeface="Arial" panose="020B0604020202020204" pitchFamily="34" charset="0"/>
              <a:buChar char="•"/>
            </a:pPr>
            <a:endParaRPr lang="en-US" sz="1200" dirty="0">
              <a:latin typeface="Cambria" panose="02040503050406030204" pitchFamily="18" charset="0"/>
              <a:ea typeface="Cambria" panose="02040503050406030204" pitchFamily="18" charset="0"/>
            </a:endParaRPr>
          </a:p>
          <a:p>
            <a:pPr marL="285750" indent="-285750">
              <a:buFont typeface="Wingdings" panose="05000000000000000000" pitchFamily="2" charset="2"/>
              <a:buChar char="v"/>
            </a:pPr>
            <a:r>
              <a:rPr lang="en-IN" b="1" dirty="0">
                <a:latin typeface="Cambria" panose="02040503050406030204" pitchFamily="18" charset="0"/>
                <a:ea typeface="Cambria" panose="02040503050406030204" pitchFamily="18" charset="0"/>
              </a:rPr>
              <a:t>Segregation of Expired/Near Expiry Stock</a:t>
            </a:r>
          </a:p>
          <a:p>
            <a:pPr marL="285750" indent="-285750">
              <a:buFont typeface="Arial" panose="020B0604020202020204" pitchFamily="34" charset="0"/>
              <a:buChar char="•"/>
            </a:pPr>
            <a:r>
              <a:rPr lang="en-US" dirty="0">
                <a:latin typeface="Cambria" panose="02040503050406030204" pitchFamily="18" charset="0"/>
                <a:ea typeface="Cambria" panose="02040503050406030204" pitchFamily="18" charset="0"/>
              </a:rPr>
              <a:t>Keep expired/near expiry medicines in a separate box, clearly labeled </a:t>
            </a:r>
            <a:r>
              <a:rPr lang="en-US" i="1" dirty="0">
                <a:latin typeface="Cambria" panose="02040503050406030204" pitchFamily="18" charset="0"/>
                <a:ea typeface="Cambria" panose="02040503050406030204" pitchFamily="18" charset="0"/>
              </a:rPr>
              <a:t>“Expired – Not for Use” </a:t>
            </a:r>
          </a:p>
          <a:p>
            <a:r>
              <a:rPr lang="en-US" i="1" dirty="0">
                <a:latin typeface="Cambria" panose="02040503050406030204" pitchFamily="18" charset="0"/>
                <a:ea typeface="Cambria" panose="02040503050406030204" pitchFamily="18" charset="0"/>
              </a:rPr>
              <a:t>      or “Near Expiry Drugs”.</a:t>
            </a:r>
          </a:p>
          <a:p>
            <a:pPr marL="285750" indent="-285750">
              <a:buFont typeface="Arial" panose="020B0604020202020204" pitchFamily="34" charset="0"/>
              <a:buChar char="•"/>
            </a:pPr>
            <a:endParaRPr lang="en-US" sz="1200" i="1" dirty="0">
              <a:latin typeface="Cambria" panose="02040503050406030204" pitchFamily="18" charset="0"/>
              <a:ea typeface="Cambria" panose="02040503050406030204" pitchFamily="18" charset="0"/>
            </a:endParaRPr>
          </a:p>
          <a:p>
            <a:pPr marL="285750" indent="-285750">
              <a:buFont typeface="Wingdings" panose="05000000000000000000" pitchFamily="2" charset="2"/>
              <a:buChar char="v"/>
            </a:pPr>
            <a:r>
              <a:rPr lang="en-IN" b="1" dirty="0">
                <a:latin typeface="Cambria" panose="02040503050406030204" pitchFamily="18" charset="0"/>
                <a:ea typeface="Cambria" panose="02040503050406030204" pitchFamily="18" charset="0"/>
              </a:rPr>
              <a:t>Documentation &amp; Reporting</a:t>
            </a:r>
          </a:p>
          <a:p>
            <a:pPr marL="285750" indent="-285750">
              <a:buFont typeface="Arial" panose="020B0604020202020204" pitchFamily="34" charset="0"/>
              <a:buChar char="•"/>
            </a:pPr>
            <a:r>
              <a:rPr lang="en-US" dirty="0">
                <a:latin typeface="Cambria" panose="02040503050406030204" pitchFamily="18" charset="0"/>
                <a:ea typeface="Cambria" panose="02040503050406030204" pitchFamily="18" charset="0"/>
              </a:rPr>
              <a:t>Maintain an </a:t>
            </a:r>
            <a:r>
              <a:rPr lang="en-US" b="1" dirty="0">
                <a:latin typeface="Cambria" panose="02040503050406030204" pitchFamily="18" charset="0"/>
                <a:ea typeface="Cambria" panose="02040503050406030204" pitchFamily="18" charset="0"/>
              </a:rPr>
              <a:t>“Expired Stock Register”</a:t>
            </a:r>
            <a:r>
              <a:rPr lang="en-US" dirty="0">
                <a:latin typeface="Cambria" panose="02040503050406030204" pitchFamily="18" charset="0"/>
                <a:ea typeface="Cambria" panose="02040503050406030204" pitchFamily="18" charset="0"/>
              </a:rPr>
              <a:t> recording item name, batch no., expiry date, and quantity.</a:t>
            </a:r>
          </a:p>
          <a:p>
            <a:endParaRPr lang="en-US" sz="1200" dirty="0">
              <a:latin typeface="Cambria" panose="02040503050406030204" pitchFamily="18" charset="0"/>
              <a:ea typeface="Cambria" panose="02040503050406030204" pitchFamily="18" charset="0"/>
            </a:endParaRPr>
          </a:p>
          <a:p>
            <a:pPr marL="285750" indent="-285750">
              <a:buFont typeface="Wingdings" panose="05000000000000000000" pitchFamily="2" charset="2"/>
              <a:buChar char="v"/>
            </a:pPr>
            <a:r>
              <a:rPr lang="en-US" b="1" dirty="0">
                <a:latin typeface="Cambria" panose="02040503050406030204" pitchFamily="18" charset="0"/>
                <a:ea typeface="Cambria" panose="02040503050406030204" pitchFamily="18" charset="0"/>
              </a:rPr>
              <a:t>Safe Disposal</a:t>
            </a:r>
          </a:p>
          <a:p>
            <a:pPr marL="285750" indent="-285750">
              <a:buFont typeface="Arial" panose="020B0604020202020204" pitchFamily="34" charset="0"/>
              <a:buChar char="•"/>
            </a:pPr>
            <a:r>
              <a:rPr lang="en-US" dirty="0">
                <a:latin typeface="Cambria" panose="02040503050406030204" pitchFamily="18" charset="0"/>
                <a:ea typeface="Cambria" panose="02040503050406030204" pitchFamily="18" charset="0"/>
              </a:rPr>
              <a:t>Dispose off expired drugs as per guideline prescribed for disposal of drugs </a:t>
            </a:r>
          </a:p>
        </p:txBody>
      </p:sp>
      <p:pic>
        <p:nvPicPr>
          <p:cNvPr id="3" name="Picture 2">
            <a:extLst>
              <a:ext uri="{FF2B5EF4-FFF2-40B4-BE49-F238E27FC236}">
                <a16:creationId xmlns:a16="http://schemas.microsoft.com/office/drawing/2014/main" id="{BEC0922A-DAB8-CF56-9685-C0E2D9369A5F}"/>
              </a:ext>
            </a:extLst>
          </p:cNvPr>
          <p:cNvPicPr>
            <a:picLocks noChangeAspect="1"/>
          </p:cNvPicPr>
          <p:nvPr/>
        </p:nvPicPr>
        <p:blipFill rotWithShape="1">
          <a:blip r:embed="rId2" cstate="print"/>
          <a:srcRect l="9433" r="22840"/>
          <a:stretch>
            <a:fillRect/>
          </a:stretch>
        </p:blipFill>
        <p:spPr bwMode="auto">
          <a:xfrm>
            <a:off x="9882432" y="3989895"/>
            <a:ext cx="1949778" cy="1581348"/>
          </a:xfrm>
          <a:prstGeom prst="rect">
            <a:avLst/>
          </a:prstGeom>
          <a:noFill/>
          <a:ln w="19050" cap="flat" cmpd="sng" algn="ctr">
            <a:solidFill>
              <a:sysClr val="windowText" lastClr="000000"/>
            </a:solidFill>
            <a:prstDash val="solid"/>
            <a:miter lim="800000"/>
            <a:headEnd type="none" w="med" len="med"/>
            <a:tailEnd type="none" w="med" len="med"/>
            <a:extLst>
              <a:ext uri="{C807C97D-BFC1-408E-A445-0C87EB9F89A2}">
                <ask:lineSketchStyleProps xmlns:ask="http://schemas.microsoft.com/office/drawing/2018/sketchyshapes" sd="0">
                  <a:custGeom>
                    <a:avLst/>
                    <a:gdLst/>
                    <a:ahLst/>
                    <a:cxnLst/>
                    <a:rect l="0" t="0" r="0" b="0"/>
                    <a:pathLst/>
                  </a:custGeom>
                  <ask:type/>
                </ask:lineSketchStyleProps>
              </a:ext>
            </a:extLst>
          </a:ln>
          <a:extLst>
            <a:ext uri="{53640926-AAD7-44D8-BBD7-CCE9431645EC}">
              <a14:shadowObscured xmlns:a14="http://schemas.microsoft.com/office/drawing/2010/main"/>
            </a:ext>
          </a:extLst>
        </p:spPr>
      </p:pic>
      <p:pic>
        <p:nvPicPr>
          <p:cNvPr id="2" name="Picture 1">
            <a:extLst>
              <a:ext uri="{FF2B5EF4-FFF2-40B4-BE49-F238E27FC236}">
                <a16:creationId xmlns:a16="http://schemas.microsoft.com/office/drawing/2014/main" id="{27E284D6-9127-459C-6248-C89219D4BFE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7147" y="102626"/>
            <a:ext cx="835564" cy="644626"/>
          </a:xfrm>
          <a:prstGeom prst="rect">
            <a:avLst/>
          </a:prstGeom>
        </p:spPr>
      </p:pic>
      <p:pic>
        <p:nvPicPr>
          <p:cNvPr id="4" name="Picture 4">
            <a:extLst>
              <a:ext uri="{FF2B5EF4-FFF2-40B4-BE49-F238E27FC236}">
                <a16:creationId xmlns:a16="http://schemas.microsoft.com/office/drawing/2014/main" id="{12AC7A1D-9098-D9C1-F166-C42FCE1E3FA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962967" y="102627"/>
            <a:ext cx="1061885" cy="6446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0560102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1030B01-7C33-EE9C-20D7-DE4EFA69DE6C}"/>
            </a:ext>
          </a:extLst>
        </p:cNvPr>
        <p:cNvGrpSpPr/>
        <p:nvPr/>
      </p:nvGrpSpPr>
      <p:grpSpPr>
        <a:xfrm>
          <a:off x="0" y="0"/>
          <a:ext cx="0" cy="0"/>
          <a:chOff x="0" y="0"/>
          <a:chExt cx="0" cy="0"/>
        </a:xfrm>
      </p:grpSpPr>
      <p:grpSp>
        <p:nvGrpSpPr>
          <p:cNvPr id="10" name="Group 9">
            <a:extLst>
              <a:ext uri="{FF2B5EF4-FFF2-40B4-BE49-F238E27FC236}">
                <a16:creationId xmlns:a16="http://schemas.microsoft.com/office/drawing/2014/main" id="{4A103603-2C7D-698E-B3B4-E87ED986751A}"/>
              </a:ext>
            </a:extLst>
          </p:cNvPr>
          <p:cNvGrpSpPr/>
          <p:nvPr/>
        </p:nvGrpSpPr>
        <p:grpSpPr>
          <a:xfrm>
            <a:off x="636309" y="989814"/>
            <a:ext cx="10919381" cy="5476974"/>
            <a:chOff x="636309" y="989814"/>
            <a:chExt cx="10919381" cy="5486400"/>
          </a:xfrm>
        </p:grpSpPr>
        <p:sp>
          <p:nvSpPr>
            <p:cNvPr id="9" name="Rectangle 8">
              <a:extLst>
                <a:ext uri="{FF2B5EF4-FFF2-40B4-BE49-F238E27FC236}">
                  <a16:creationId xmlns:a16="http://schemas.microsoft.com/office/drawing/2014/main" id="{6BD510BF-E8A6-369C-A5D6-45214E470747}"/>
                </a:ext>
              </a:extLst>
            </p:cNvPr>
            <p:cNvSpPr/>
            <p:nvPr/>
          </p:nvSpPr>
          <p:spPr>
            <a:xfrm>
              <a:off x="999243" y="5417625"/>
              <a:ext cx="10556446" cy="678730"/>
            </a:xfrm>
            <a:prstGeom prst="rect">
              <a:avLst/>
            </a:prstGeom>
            <a:solidFill>
              <a:srgbClr val="D1E7E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7" name="Rectangle 6">
              <a:extLst>
                <a:ext uri="{FF2B5EF4-FFF2-40B4-BE49-F238E27FC236}">
                  <a16:creationId xmlns:a16="http://schemas.microsoft.com/office/drawing/2014/main" id="{6A711D19-DE5D-C342-8E66-D89F23041EB8}"/>
                </a:ext>
              </a:extLst>
            </p:cNvPr>
            <p:cNvSpPr/>
            <p:nvPr/>
          </p:nvSpPr>
          <p:spPr>
            <a:xfrm>
              <a:off x="999243" y="4011511"/>
              <a:ext cx="10556446" cy="480768"/>
            </a:xfrm>
            <a:prstGeom prst="rect">
              <a:avLst/>
            </a:prstGeom>
            <a:solidFill>
              <a:srgbClr val="D1E7E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5" name="Rectangle 4">
              <a:extLst>
                <a:ext uri="{FF2B5EF4-FFF2-40B4-BE49-F238E27FC236}">
                  <a16:creationId xmlns:a16="http://schemas.microsoft.com/office/drawing/2014/main" id="{81C01E7C-C0FA-F0D2-7726-F898F0BBBE03}"/>
                </a:ext>
              </a:extLst>
            </p:cNvPr>
            <p:cNvSpPr/>
            <p:nvPr/>
          </p:nvSpPr>
          <p:spPr>
            <a:xfrm>
              <a:off x="1074656" y="2177395"/>
              <a:ext cx="10481033" cy="677489"/>
            </a:xfrm>
            <a:prstGeom prst="rect">
              <a:avLst/>
            </a:prstGeom>
            <a:solidFill>
              <a:srgbClr val="D1E7E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4" name="Content Placeholder 2">
              <a:extLst>
                <a:ext uri="{FF2B5EF4-FFF2-40B4-BE49-F238E27FC236}">
                  <a16:creationId xmlns:a16="http://schemas.microsoft.com/office/drawing/2014/main" id="{24C21D93-C8CA-93AC-E65C-12E75A2AFF69}"/>
                </a:ext>
              </a:extLst>
            </p:cNvPr>
            <p:cNvSpPr txBox="1">
              <a:spLocks/>
            </p:cNvSpPr>
            <p:nvPr/>
          </p:nvSpPr>
          <p:spPr>
            <a:xfrm>
              <a:off x="636309" y="989814"/>
              <a:ext cx="10919381" cy="5486400"/>
            </a:xfrm>
            <a:prstGeom prst="rect">
              <a:avLst/>
            </a:prstGeom>
          </p:spPr>
          <p:txBody>
            <a:bodyPr vert="horz" anchor="ctr">
              <a:normAutofit/>
            </a:bodyPr>
            <a:lstStyle>
              <a:lvl1pPr marL="274320" indent="-274320" algn="l" rtl="0" eaLnBrk="1" latinLnBrk="0" hangingPunct="1">
                <a:spcBef>
                  <a:spcPts val="600"/>
                </a:spcBef>
                <a:buClr>
                  <a:schemeClr val="accent1"/>
                </a:buClr>
                <a:buSzPct val="70000"/>
                <a:buFont typeface="Wingdings"/>
                <a:buChar char=""/>
                <a:defRPr kumimoji="0" sz="2400" kern="1200">
                  <a:solidFill>
                    <a:schemeClr val="tx1"/>
                  </a:solidFill>
                  <a:latin typeface="+mn-lt"/>
                  <a:ea typeface="+mn-ea"/>
                  <a:cs typeface="+mn-cs"/>
                </a:defRPr>
              </a:lvl1pPr>
              <a:lvl2pPr marL="640080" indent="-274320" algn="l" rtl="0" eaLnBrk="1" latinLnBrk="0" hangingPunct="1">
                <a:spcBef>
                  <a:spcPct val="20000"/>
                </a:spcBef>
                <a:buClr>
                  <a:schemeClr val="accent1"/>
                </a:buClr>
                <a:buSzPct val="80000"/>
                <a:buFont typeface="Wingdings 2"/>
                <a:buChar char=""/>
                <a:defRPr kumimoji="0" sz="2100" kern="1200">
                  <a:solidFill>
                    <a:schemeClr val="tx1"/>
                  </a:solidFill>
                  <a:latin typeface="+mn-lt"/>
                  <a:ea typeface="+mn-ea"/>
                  <a:cs typeface="+mn-cs"/>
                </a:defRPr>
              </a:lvl2pPr>
              <a:lvl3pPr marL="914400" indent="-182880" algn="l" rtl="0" eaLnBrk="1" latinLnBrk="0" hangingPunct="1">
                <a:spcBef>
                  <a:spcPct val="20000"/>
                </a:spcBef>
                <a:buClr>
                  <a:schemeClr val="accent1">
                    <a:shade val="75000"/>
                  </a:schemeClr>
                </a:buClr>
                <a:buSzPct val="60000"/>
                <a:buFont typeface="Wingdings"/>
                <a:buChar char=""/>
                <a:defRPr kumimoji="0" sz="1800" kern="1200">
                  <a:solidFill>
                    <a:schemeClr val="tx1"/>
                  </a:solidFill>
                  <a:latin typeface="+mn-lt"/>
                  <a:ea typeface="+mn-ea"/>
                  <a:cs typeface="+mn-cs"/>
                </a:defRPr>
              </a:lvl3pPr>
              <a:lvl4pPr marL="1188720" indent="-182880" algn="l" rtl="0" eaLnBrk="1" latinLnBrk="0" hangingPunct="1">
                <a:spcBef>
                  <a:spcPct val="20000"/>
                </a:spcBef>
                <a:buClr>
                  <a:schemeClr val="accent1">
                    <a:tint val="60000"/>
                  </a:schemeClr>
                </a:buClr>
                <a:buSzPct val="60000"/>
                <a:buFont typeface="Wingdings"/>
                <a:buChar char=""/>
                <a:defRPr kumimoji="0" sz="1800" kern="1200">
                  <a:solidFill>
                    <a:schemeClr val="tx1"/>
                  </a:solidFill>
                  <a:latin typeface="+mn-lt"/>
                  <a:ea typeface="+mn-ea"/>
                  <a:cs typeface="+mn-cs"/>
                </a:defRPr>
              </a:lvl4pPr>
              <a:lvl5pPr marL="1463040" indent="-182880" algn="l" rtl="0" eaLnBrk="1" latinLnBrk="0" hangingPunct="1">
                <a:spcBef>
                  <a:spcPct val="20000"/>
                </a:spcBef>
                <a:buClr>
                  <a:schemeClr val="accent2">
                    <a:tint val="60000"/>
                  </a:schemeClr>
                </a:buClr>
                <a:buSzPct val="68000"/>
                <a:buFont typeface="Wingdings 2"/>
                <a:buChar char=""/>
                <a:defRPr kumimoji="0" sz="1600" kern="1200">
                  <a:solidFill>
                    <a:schemeClr val="tx1"/>
                  </a:solidFill>
                  <a:latin typeface="+mn-lt"/>
                  <a:ea typeface="+mn-ea"/>
                  <a:cs typeface="+mn-cs"/>
                </a:defRPr>
              </a:lvl5pPr>
              <a:lvl6pPr marL="1737360" indent="-182880" algn="l" rtl="0"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680" indent="-182880" algn="l" rtl="0" eaLnBrk="1" latinLnBrk="0" hangingPunct="1">
                <a:spcBef>
                  <a:spcPct val="20000"/>
                </a:spcBef>
                <a:buClr>
                  <a:schemeClr val="accent1">
                    <a:tint val="60000"/>
                  </a:schemeClr>
                </a:buClr>
                <a:buSzPct val="60000"/>
                <a:buFont typeface="Wingdings"/>
                <a:buChar char=""/>
                <a:defRPr kumimoji="0" sz="1400" kern="1200" baseline="0">
                  <a:solidFill>
                    <a:schemeClr val="tx2"/>
                  </a:solidFill>
                  <a:latin typeface="+mn-lt"/>
                  <a:ea typeface="+mn-ea"/>
                  <a:cs typeface="+mn-cs"/>
                </a:defRPr>
              </a:lvl7pPr>
              <a:lvl8pPr marL="2286000" indent="-182880" algn="l" rtl="0"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60320" indent="-182880" algn="l" rtl="0"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a:lstStyle>
            <a:p>
              <a:pPr algn="just">
                <a:buClr>
                  <a:schemeClr val="tx1"/>
                </a:buClr>
                <a:buFont typeface="Wingdings" panose="05000000000000000000" pitchFamily="2" charset="2"/>
                <a:buChar char="v"/>
              </a:pPr>
              <a:r>
                <a:rPr lang="en-US" b="1" dirty="0">
                  <a:latin typeface="Cambria" panose="02040503050406030204" pitchFamily="18" charset="0"/>
                  <a:ea typeface="Cambria" panose="02040503050406030204" pitchFamily="18" charset="0"/>
                </a:rPr>
                <a:t>Reorder Level (ROL): </a:t>
              </a:r>
              <a:r>
                <a:rPr lang="en-US" dirty="0">
                  <a:latin typeface="Cambria" panose="02040503050406030204" pitchFamily="18" charset="0"/>
                  <a:ea typeface="Cambria" panose="02040503050406030204" pitchFamily="18" charset="0"/>
                </a:rPr>
                <a:t>The stock level at which a new order should be placed to replenish the stock before it runs out.</a:t>
              </a:r>
            </a:p>
            <a:p>
              <a:pPr marL="365760" lvl="1" indent="0" algn="ctr">
                <a:buNone/>
              </a:pPr>
              <a:r>
                <a:rPr lang="en-US" sz="2200" i="1" dirty="0">
                  <a:latin typeface="Cambria" panose="02040503050406030204" pitchFamily="18" charset="0"/>
                  <a:ea typeface="Cambria" panose="02040503050406030204" pitchFamily="18" charset="0"/>
                </a:rPr>
                <a:t>Reorder Level (ROL) = </a:t>
              </a:r>
              <a:r>
                <a:rPr lang="en-US" sz="2200" dirty="0">
                  <a:latin typeface="Cambria" panose="02040503050406030204" pitchFamily="18" charset="0"/>
                  <a:ea typeface="Cambria" panose="02040503050406030204" pitchFamily="18" charset="0"/>
                </a:rPr>
                <a:t>{</a:t>
              </a:r>
              <a:r>
                <a:rPr lang="en-US" sz="2200" i="1" dirty="0">
                  <a:latin typeface="Cambria" panose="02040503050406030204" pitchFamily="18" charset="0"/>
                  <a:ea typeface="Cambria" panose="02040503050406030204" pitchFamily="18" charset="0"/>
                </a:rPr>
                <a:t>Maximum Daily Consumption × Maximum Lead Time (in days)} + Safety Stock</a:t>
              </a:r>
              <a:endParaRPr lang="en-US" sz="2200" b="1" dirty="0">
                <a:latin typeface="Cambria" panose="02040503050406030204" pitchFamily="18" charset="0"/>
                <a:ea typeface="Cambria" panose="02040503050406030204" pitchFamily="18" charset="0"/>
              </a:endParaRPr>
            </a:p>
            <a:p>
              <a:pPr algn="just">
                <a:buClr>
                  <a:schemeClr val="tx1"/>
                </a:buClr>
                <a:buFont typeface="Wingdings" panose="05000000000000000000" pitchFamily="2" charset="2"/>
                <a:buChar char="v"/>
              </a:pPr>
              <a:endParaRPr lang="en-US" sz="1200" b="1" dirty="0">
                <a:latin typeface="Cambria" panose="02040503050406030204" pitchFamily="18" charset="0"/>
                <a:ea typeface="Cambria" panose="02040503050406030204" pitchFamily="18" charset="0"/>
              </a:endParaRPr>
            </a:p>
            <a:p>
              <a:pPr algn="just">
                <a:buClr>
                  <a:schemeClr val="tx1"/>
                </a:buClr>
                <a:buFont typeface="Wingdings" panose="05000000000000000000" pitchFamily="2" charset="2"/>
                <a:buChar char="v"/>
              </a:pPr>
              <a:r>
                <a:rPr lang="en-US" b="1" dirty="0">
                  <a:latin typeface="Cambria" panose="02040503050406030204" pitchFamily="18" charset="0"/>
                  <a:ea typeface="Cambria" panose="02040503050406030204" pitchFamily="18" charset="0"/>
                </a:rPr>
                <a:t>Minimum Stock Level : </a:t>
              </a:r>
              <a:r>
                <a:rPr lang="en-US" dirty="0">
                  <a:latin typeface="Cambria" panose="02040503050406030204" pitchFamily="18" charset="0"/>
                  <a:ea typeface="Cambria" panose="02040503050406030204" pitchFamily="18" charset="0"/>
                </a:rPr>
                <a:t>The minimum quantity of a drug that must be available in stock to avoid stock-out situations.</a:t>
              </a:r>
            </a:p>
            <a:p>
              <a:pPr marL="365760" lvl="1" indent="0" algn="ctr">
                <a:buNone/>
              </a:pPr>
              <a:r>
                <a:rPr lang="en-US" sz="2200" i="1" dirty="0">
                  <a:latin typeface="Cambria" panose="02040503050406030204" pitchFamily="18" charset="0"/>
                  <a:ea typeface="Cambria" panose="02040503050406030204" pitchFamily="18" charset="0"/>
                </a:rPr>
                <a:t>Minimum Stock Level = ROL – (Average Daily Consumption × Average Lead Time)</a:t>
              </a:r>
            </a:p>
            <a:p>
              <a:pPr marL="365760" lvl="1" indent="0" algn="ctr">
                <a:buNone/>
              </a:pPr>
              <a:endParaRPr lang="en-US" sz="1200" i="1" dirty="0">
                <a:latin typeface="Cambria" panose="02040503050406030204" pitchFamily="18" charset="0"/>
                <a:ea typeface="Cambria" panose="02040503050406030204" pitchFamily="18" charset="0"/>
              </a:endParaRPr>
            </a:p>
            <a:p>
              <a:pPr algn="just">
                <a:buClr>
                  <a:schemeClr val="tx1"/>
                </a:buClr>
                <a:buFont typeface="Wingdings" panose="05000000000000000000" pitchFamily="2" charset="2"/>
                <a:buChar char="v"/>
              </a:pPr>
              <a:r>
                <a:rPr lang="en-US" b="1" dirty="0">
                  <a:latin typeface="Cambria" panose="02040503050406030204" pitchFamily="18" charset="0"/>
                  <a:ea typeface="Cambria" panose="02040503050406030204" pitchFamily="18" charset="0"/>
                </a:rPr>
                <a:t>Buffer Stock (Safety Stock): </a:t>
              </a:r>
              <a:r>
                <a:rPr lang="en-US" dirty="0">
                  <a:latin typeface="Cambria" panose="02040503050406030204" pitchFamily="18" charset="0"/>
                  <a:ea typeface="Cambria" panose="02040503050406030204" pitchFamily="18" charset="0"/>
                </a:rPr>
                <a:t>The extra stock kept to prevent stock-out due to unforeseen delays or increased usage.</a:t>
              </a:r>
            </a:p>
            <a:p>
              <a:pPr marL="365760" lvl="1" indent="0" algn="ctr">
                <a:buNone/>
              </a:pPr>
              <a:r>
                <a:rPr lang="en-US" sz="2200" i="1" dirty="0">
                  <a:latin typeface="Cambria" panose="02040503050406030204" pitchFamily="18" charset="0"/>
                  <a:ea typeface="Cambria" panose="02040503050406030204" pitchFamily="18" charset="0"/>
                </a:rPr>
                <a:t>Buffer Stock = (Maximum Daily Consumption – Average Daily Consumption)× Average Lead Time</a:t>
              </a:r>
              <a:endParaRPr lang="en-IN" sz="2200" i="1" dirty="0">
                <a:latin typeface="Cambria" panose="02040503050406030204" pitchFamily="18" charset="0"/>
                <a:ea typeface="Cambria" panose="02040503050406030204" pitchFamily="18" charset="0"/>
              </a:endParaRPr>
            </a:p>
          </p:txBody>
        </p:sp>
      </p:grpSp>
      <p:sp>
        <p:nvSpPr>
          <p:cNvPr id="6" name="Rectangle 5">
            <a:extLst>
              <a:ext uri="{FF2B5EF4-FFF2-40B4-BE49-F238E27FC236}">
                <a16:creationId xmlns:a16="http://schemas.microsoft.com/office/drawing/2014/main" id="{ECF3EA42-9206-F96E-37D3-18945A37BF62}"/>
              </a:ext>
            </a:extLst>
          </p:cNvPr>
          <p:cNvSpPr/>
          <p:nvPr/>
        </p:nvSpPr>
        <p:spPr>
          <a:xfrm>
            <a:off x="0" y="1"/>
            <a:ext cx="12192000" cy="754144"/>
          </a:xfrm>
          <a:prstGeom prst="rect">
            <a:avLst/>
          </a:prstGeom>
          <a:solidFill>
            <a:srgbClr val="00B4C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IN" sz="3500" b="1" dirty="0">
                <a:latin typeface="Cambria" panose="02040503050406030204" pitchFamily="18" charset="0"/>
                <a:ea typeface="Cambria" panose="02040503050406030204" pitchFamily="18" charset="0"/>
              </a:rPr>
              <a:t>Calculate Stock Level</a:t>
            </a:r>
          </a:p>
        </p:txBody>
      </p:sp>
      <p:pic>
        <p:nvPicPr>
          <p:cNvPr id="2" name="Picture 1">
            <a:extLst>
              <a:ext uri="{FF2B5EF4-FFF2-40B4-BE49-F238E27FC236}">
                <a16:creationId xmlns:a16="http://schemas.microsoft.com/office/drawing/2014/main" id="{BA0A97D1-EDF8-7564-B948-AB40D29F1B2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7147" y="102626"/>
            <a:ext cx="835564" cy="644626"/>
          </a:xfrm>
          <a:prstGeom prst="rect">
            <a:avLst/>
          </a:prstGeom>
        </p:spPr>
      </p:pic>
      <p:pic>
        <p:nvPicPr>
          <p:cNvPr id="3" name="Picture 4">
            <a:extLst>
              <a:ext uri="{FF2B5EF4-FFF2-40B4-BE49-F238E27FC236}">
                <a16:creationId xmlns:a16="http://schemas.microsoft.com/office/drawing/2014/main" id="{BA34BB5D-CA35-F9A3-3E45-46DB8A9CEB9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962967" y="102627"/>
            <a:ext cx="1061885" cy="6446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3407898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3F1A0C74-0691-2666-B610-01596963FAA6}"/>
              </a:ext>
            </a:extLst>
          </p:cNvPr>
          <p:cNvSpPr/>
          <p:nvPr/>
        </p:nvSpPr>
        <p:spPr>
          <a:xfrm>
            <a:off x="0" y="0"/>
            <a:ext cx="3648173" cy="6858000"/>
          </a:xfrm>
          <a:prstGeom prst="rect">
            <a:avLst/>
          </a:prstGeom>
          <a:solidFill>
            <a:srgbClr val="00B4C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IN" sz="3500" b="1" dirty="0">
                <a:latin typeface="Cambria" panose="02040503050406030204" pitchFamily="18" charset="0"/>
                <a:ea typeface="Cambria" panose="02040503050406030204" pitchFamily="18" charset="0"/>
              </a:rPr>
              <a:t>Introduction to Inventory Management</a:t>
            </a:r>
          </a:p>
        </p:txBody>
      </p:sp>
      <p:sp>
        <p:nvSpPr>
          <p:cNvPr id="9" name="TextBox 8">
            <a:extLst>
              <a:ext uri="{FF2B5EF4-FFF2-40B4-BE49-F238E27FC236}">
                <a16:creationId xmlns:a16="http://schemas.microsoft.com/office/drawing/2014/main" id="{BE73E87D-8841-5AA2-DB0E-AA5302718562}"/>
              </a:ext>
            </a:extLst>
          </p:cNvPr>
          <p:cNvSpPr txBox="1"/>
          <p:nvPr/>
        </p:nvSpPr>
        <p:spPr>
          <a:xfrm>
            <a:off x="4383464" y="3686554"/>
            <a:ext cx="6998788" cy="523220"/>
          </a:xfrm>
          <a:prstGeom prst="rect">
            <a:avLst/>
          </a:prstGeom>
          <a:solidFill>
            <a:srgbClr val="82BCC8"/>
          </a:solidFill>
          <a:ln w="19050">
            <a:noFill/>
          </a:ln>
          <a:effectLst>
            <a:outerShdw blurRad="63500" sx="102000" sy="102000" algn="ctr" rotWithShape="0">
              <a:prstClr val="black">
                <a:alpha val="40000"/>
              </a:prstClr>
            </a:outerShdw>
          </a:effectLst>
        </p:spPr>
        <p:txBody>
          <a:bodyPr wrap="square">
            <a:spAutoFit/>
          </a:bodyPr>
          <a:lstStyle/>
          <a:p>
            <a:pPr marL="0" marR="0" lvl="0" indent="0" algn="ctr" defTabSz="457200" rtl="0" eaLnBrk="0" fontAlgn="base" latinLnBrk="0" hangingPunct="0">
              <a:lnSpc>
                <a:spcPct val="100000"/>
              </a:lnSpc>
              <a:spcBef>
                <a:spcPct val="0"/>
              </a:spcBef>
              <a:spcAft>
                <a:spcPct val="0"/>
              </a:spcAft>
              <a:buClrTx/>
              <a:buSzTx/>
              <a:buFontTx/>
              <a:buNone/>
              <a:tabLst/>
              <a:defRPr/>
            </a:pPr>
            <a:r>
              <a:rPr kumimoji="0" lang="en-US" altLang="en-US" sz="2800" b="1" i="0" u="none" strike="noStrike" kern="1200" cap="none" spc="0" normalizeH="0" baseline="0" noProof="0" dirty="0">
                <a:ln>
                  <a:noFill/>
                </a:ln>
                <a:solidFill>
                  <a:schemeClr val="bg1"/>
                </a:solidFill>
                <a:effectLst/>
                <a:uLnTx/>
                <a:uFillTx/>
                <a:latin typeface="Cambria" panose="02040503050406030204" pitchFamily="18" charset="0"/>
                <a:ea typeface="Cambria" panose="02040503050406030204" pitchFamily="18" charset="0"/>
                <a:cs typeface="Arial" panose="020B0604020202020204" pitchFamily="34" charset="0"/>
              </a:rPr>
              <a:t>Purpose of Inventory Control</a:t>
            </a:r>
            <a:endParaRPr kumimoji="0" lang="en-US" sz="2800" b="1" i="0" u="none" strike="noStrike" kern="1200" cap="none" spc="0" normalizeH="0" baseline="0" noProof="0" dirty="0">
              <a:ln>
                <a:noFill/>
              </a:ln>
              <a:solidFill>
                <a:schemeClr val="bg1"/>
              </a:solidFill>
              <a:effectLst/>
              <a:uLnTx/>
              <a:uFillTx/>
              <a:latin typeface="Cambria" panose="02040503050406030204" pitchFamily="18" charset="0"/>
              <a:ea typeface="Cambria" panose="02040503050406030204" pitchFamily="18" charset="0"/>
              <a:cs typeface="Arial" panose="020B0604020202020204" pitchFamily="34" charset="0"/>
            </a:endParaRPr>
          </a:p>
        </p:txBody>
      </p:sp>
      <p:grpSp>
        <p:nvGrpSpPr>
          <p:cNvPr id="15" name="Group 14">
            <a:extLst>
              <a:ext uri="{FF2B5EF4-FFF2-40B4-BE49-F238E27FC236}">
                <a16:creationId xmlns:a16="http://schemas.microsoft.com/office/drawing/2014/main" id="{43BD3A54-D7F4-3051-8D52-A084397A493D}"/>
              </a:ext>
            </a:extLst>
          </p:cNvPr>
          <p:cNvGrpSpPr/>
          <p:nvPr/>
        </p:nvGrpSpPr>
        <p:grpSpPr>
          <a:xfrm>
            <a:off x="4258252" y="4703003"/>
            <a:ext cx="7249211" cy="1736220"/>
            <a:chOff x="4242062" y="4467333"/>
            <a:chExt cx="7249211" cy="1736220"/>
          </a:xfrm>
        </p:grpSpPr>
        <p:grpSp>
          <p:nvGrpSpPr>
            <p:cNvPr id="14" name="Group 13">
              <a:extLst>
                <a:ext uri="{FF2B5EF4-FFF2-40B4-BE49-F238E27FC236}">
                  <a16:creationId xmlns:a16="http://schemas.microsoft.com/office/drawing/2014/main" id="{097B7639-EE4F-AE74-0ABA-BA4906669162}"/>
                </a:ext>
              </a:extLst>
            </p:cNvPr>
            <p:cNvGrpSpPr/>
            <p:nvPr/>
          </p:nvGrpSpPr>
          <p:grpSpPr>
            <a:xfrm>
              <a:off x="4242062" y="4467333"/>
              <a:ext cx="4666267" cy="1736220"/>
              <a:chOff x="4242062" y="4467333"/>
              <a:chExt cx="4666267" cy="1736220"/>
            </a:xfrm>
          </p:grpSpPr>
          <p:sp>
            <p:nvSpPr>
              <p:cNvPr id="10" name="Flowchart: Connector 9">
                <a:extLst>
                  <a:ext uri="{FF2B5EF4-FFF2-40B4-BE49-F238E27FC236}">
                    <a16:creationId xmlns:a16="http://schemas.microsoft.com/office/drawing/2014/main" id="{997EED4B-7814-BBA0-C331-2C8B4C4A35FA}"/>
                  </a:ext>
                </a:extLst>
              </p:cNvPr>
              <p:cNvSpPr/>
              <p:nvPr/>
            </p:nvSpPr>
            <p:spPr>
              <a:xfrm>
                <a:off x="4242062" y="4468305"/>
                <a:ext cx="2083324" cy="1735248"/>
              </a:xfrm>
              <a:prstGeom prst="flowChartConnector">
                <a:avLst/>
              </a:prstGeom>
              <a:solidFill>
                <a:schemeClr val="accent4">
                  <a:lumMod val="40000"/>
                  <a:lumOff val="60000"/>
                  <a:alpha val="75000"/>
                </a:schemeClr>
              </a:solidFill>
              <a:ln>
                <a:noFill/>
              </a:ln>
              <a:effectLst/>
            </p:spPr>
            <p:txBody>
              <a:bodyPr rtlCol="0" anchor="ctr" anchorCtr="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en-US" sz="800" b="0" i="0" u="none" strike="noStrike" kern="0" cap="none" spc="0" normalizeH="0" baseline="0" noProof="0" dirty="0">
                  <a:ln>
                    <a:noFill/>
                  </a:ln>
                  <a:solidFill>
                    <a:prstClr val="white"/>
                  </a:solidFill>
                  <a:effectLst/>
                  <a:uLnTx/>
                  <a:uFillTx/>
                  <a:latin typeface="Arial"/>
                  <a:ea typeface="+mn-ea"/>
                  <a:cs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en-US" sz="1400" b="0" i="0" u="none" strike="noStrike" kern="0" cap="none" spc="0" normalizeH="0" baseline="0" noProof="0" dirty="0">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Determine </a:t>
                </a:r>
                <a:r>
                  <a:rPr kumimoji="0" lang="en-US" altLang="en-US" sz="1400" b="1" i="0" u="none" strike="noStrike" kern="0" cap="none" spc="0" normalizeH="0" baseline="0" noProof="0" dirty="0">
                    <a:ln>
                      <a:noFill/>
                    </a:ln>
                    <a:solidFill>
                      <a:srgbClr val="C00000"/>
                    </a:solidFill>
                    <a:effectLst/>
                    <a:uLnTx/>
                    <a:uFillTx/>
                    <a:latin typeface="Cambria" panose="02040503050406030204" pitchFamily="18" charset="0"/>
                    <a:ea typeface="Cambria" panose="02040503050406030204" pitchFamily="18" charset="0"/>
                    <a:cs typeface="Arial" panose="020B0604020202020204" pitchFamily="34" charset="0"/>
                  </a:rPr>
                  <a:t>how much</a:t>
                </a:r>
                <a:r>
                  <a:rPr kumimoji="0" lang="en-US" altLang="en-US" sz="1400" b="0" i="0" u="none" strike="noStrike" kern="0" cap="none" spc="0" normalizeH="0" baseline="0" noProof="0" dirty="0">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 stock should be ordered/issued</a:t>
                </a:r>
                <a:endParaRPr kumimoji="0" lang="en-US" altLang="en-US" sz="1400" b="0" i="1" u="none" strike="noStrike" kern="0" cap="none" spc="0" normalizeH="0" baseline="0" noProof="0" dirty="0">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endParaRPr>
              </a:p>
            </p:txBody>
          </p:sp>
          <p:sp>
            <p:nvSpPr>
              <p:cNvPr id="12" name="Flowchart: Connector 11">
                <a:extLst>
                  <a:ext uri="{FF2B5EF4-FFF2-40B4-BE49-F238E27FC236}">
                    <a16:creationId xmlns:a16="http://schemas.microsoft.com/office/drawing/2014/main" id="{DA9A27CB-BC1E-7A8D-9C93-6B05E02F473E}"/>
                  </a:ext>
                </a:extLst>
              </p:cNvPr>
              <p:cNvSpPr/>
              <p:nvPr/>
            </p:nvSpPr>
            <p:spPr>
              <a:xfrm>
                <a:off x="6825005" y="4467333"/>
                <a:ext cx="2083324" cy="1735248"/>
              </a:xfrm>
              <a:prstGeom prst="flowChartConnector">
                <a:avLst/>
              </a:prstGeom>
              <a:solidFill>
                <a:schemeClr val="accent2">
                  <a:lumMod val="60000"/>
                  <a:lumOff val="40000"/>
                  <a:alpha val="75000"/>
                </a:schemeClr>
              </a:solidFill>
              <a:ln>
                <a:noFill/>
              </a:ln>
              <a:effectLst/>
            </p:spPr>
            <p:txBody>
              <a:bodyPr rtlCol="0" anchor="ctr" anchorCtr="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en-US" sz="800" b="0" i="0" u="none" strike="noStrike" kern="0" cap="none" spc="0" normalizeH="0" baseline="0" noProof="0" dirty="0">
                  <a:ln>
                    <a:noFill/>
                  </a:ln>
                  <a:solidFill>
                    <a:prstClr val="white"/>
                  </a:solidFill>
                  <a:effectLst/>
                  <a:uLnTx/>
                  <a:uFillTx/>
                  <a:latin typeface="Arial"/>
                  <a:ea typeface="+mn-ea"/>
                  <a:cs typeface="Arial" panose="020B0604020202020204" pitchFamily="34" charset="0"/>
                </a:endParaRPr>
              </a:p>
              <a:p>
                <a:pPr lvl="0" algn="ctr">
                  <a:defRPr/>
                </a:pPr>
                <a:r>
                  <a:rPr lang="en-US" altLang="en-US" sz="1400" kern="0" dirty="0">
                    <a:latin typeface="Cambria" panose="02040503050406030204" pitchFamily="18" charset="0"/>
                    <a:ea typeface="Cambria" panose="02040503050406030204" pitchFamily="18" charset="0"/>
                    <a:cs typeface="Arial" panose="020B0604020202020204" pitchFamily="34" charset="0"/>
                  </a:rPr>
                  <a:t>Determine </a:t>
                </a:r>
                <a:r>
                  <a:rPr lang="en-US" altLang="en-US" sz="1400" b="1" kern="0" dirty="0">
                    <a:solidFill>
                      <a:srgbClr val="C00000"/>
                    </a:solidFill>
                    <a:latin typeface="Cambria" panose="02040503050406030204" pitchFamily="18" charset="0"/>
                    <a:ea typeface="Cambria" panose="02040503050406030204" pitchFamily="18" charset="0"/>
                    <a:cs typeface="Arial" panose="020B0604020202020204" pitchFamily="34" charset="0"/>
                  </a:rPr>
                  <a:t>when</a:t>
                </a:r>
                <a:r>
                  <a:rPr lang="en-US" altLang="en-US" sz="1400" b="1" kern="0" dirty="0">
                    <a:solidFill>
                      <a:srgbClr val="FF0000"/>
                    </a:solidFill>
                    <a:latin typeface="Cambria" panose="02040503050406030204" pitchFamily="18" charset="0"/>
                    <a:ea typeface="Cambria" panose="02040503050406030204" pitchFamily="18" charset="0"/>
                    <a:cs typeface="Arial" panose="020B0604020202020204" pitchFamily="34" charset="0"/>
                  </a:rPr>
                  <a:t> </a:t>
                </a:r>
                <a:r>
                  <a:rPr lang="en-US" altLang="en-US" sz="1400" kern="0" dirty="0">
                    <a:latin typeface="Cambria" panose="02040503050406030204" pitchFamily="18" charset="0"/>
                    <a:ea typeface="Cambria" panose="02040503050406030204" pitchFamily="18" charset="0"/>
                    <a:cs typeface="Arial" panose="020B0604020202020204" pitchFamily="34" charset="0"/>
                  </a:rPr>
                  <a:t>stock should be ordered/issued</a:t>
                </a:r>
                <a:endParaRPr lang="en-US" altLang="en-US" sz="1400" i="1" kern="0" dirty="0">
                  <a:latin typeface="Cambria" panose="02040503050406030204" pitchFamily="18" charset="0"/>
                  <a:ea typeface="Cambria" panose="02040503050406030204" pitchFamily="18" charset="0"/>
                  <a:cs typeface="Arial" panose="020B0604020202020204" pitchFamily="34" charset="0"/>
                </a:endParaRPr>
              </a:p>
            </p:txBody>
          </p:sp>
        </p:grpSp>
        <p:sp>
          <p:nvSpPr>
            <p:cNvPr id="13" name="Flowchart: Connector 12">
              <a:extLst>
                <a:ext uri="{FF2B5EF4-FFF2-40B4-BE49-F238E27FC236}">
                  <a16:creationId xmlns:a16="http://schemas.microsoft.com/office/drawing/2014/main" id="{61DBCA06-EF00-FB16-D2E6-75DCA6FC4820}"/>
                </a:ext>
              </a:extLst>
            </p:cNvPr>
            <p:cNvSpPr/>
            <p:nvPr/>
          </p:nvSpPr>
          <p:spPr>
            <a:xfrm>
              <a:off x="9407949" y="4467333"/>
              <a:ext cx="2083324" cy="1735248"/>
            </a:xfrm>
            <a:prstGeom prst="flowChartConnector">
              <a:avLst/>
            </a:prstGeom>
            <a:solidFill>
              <a:schemeClr val="accent6">
                <a:lumMod val="60000"/>
                <a:lumOff val="40000"/>
                <a:alpha val="75000"/>
              </a:schemeClr>
            </a:solidFill>
            <a:ln>
              <a:noFill/>
            </a:ln>
            <a:effectLst/>
          </p:spPr>
          <p:txBody>
            <a:bodyPr rtlCol="0" anchor="ctr" anchorCtr="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en-US" sz="800" b="0" i="0" u="none" strike="noStrike" kern="0" cap="none" spc="0" normalizeH="0" baseline="0" noProof="0" dirty="0">
                <a:ln>
                  <a:noFill/>
                </a:ln>
                <a:effectLst/>
                <a:uLnTx/>
                <a:uFillTx/>
                <a:latin typeface="Arial"/>
                <a:ea typeface="+mn-ea"/>
                <a:cs typeface="Arial" panose="020B0604020202020204" pitchFamily="34" charset="0"/>
              </a:endParaRPr>
            </a:p>
            <a:p>
              <a:pPr lvl="0" algn="ctr">
                <a:defRPr/>
              </a:pPr>
              <a:r>
                <a:rPr lang="en-US" altLang="en-US" sz="1400" kern="0" dirty="0">
                  <a:latin typeface="Cambria" panose="02040503050406030204" pitchFamily="18" charset="0"/>
                  <a:ea typeface="Cambria" panose="02040503050406030204" pitchFamily="18" charset="0"/>
                  <a:cs typeface="Arial" panose="020B0604020202020204" pitchFamily="34" charset="0"/>
                </a:rPr>
                <a:t>Maintain an appropriate stock level of all products, </a:t>
              </a:r>
              <a:r>
                <a:rPr lang="en-US" altLang="en-US" sz="1400" b="1" kern="0" dirty="0">
                  <a:solidFill>
                    <a:srgbClr val="C00000"/>
                  </a:solidFill>
                  <a:latin typeface="Cambria" panose="02040503050406030204" pitchFamily="18" charset="0"/>
                  <a:ea typeface="Cambria" panose="02040503050406030204" pitchFamily="18" charset="0"/>
                  <a:cs typeface="Arial" panose="020B0604020202020204" pitchFamily="34" charset="0"/>
                </a:rPr>
                <a:t>avoiding shortages and oversupply</a:t>
              </a:r>
              <a:r>
                <a:rPr lang="en-US" altLang="en-US" sz="1400" b="1" kern="0" dirty="0">
                  <a:solidFill>
                    <a:srgbClr val="C00000"/>
                  </a:solidFill>
                  <a:latin typeface="Cambria" panose="02040503050406030204" pitchFamily="18" charset="0"/>
                  <a:ea typeface="Cambria" panose="02040503050406030204" pitchFamily="18" charset="0"/>
                </a:rPr>
                <a:t>.</a:t>
              </a:r>
              <a:endParaRPr lang="en-US" altLang="en-US" sz="1400" b="1" i="1" kern="0" dirty="0">
                <a:solidFill>
                  <a:srgbClr val="C00000"/>
                </a:solidFill>
                <a:latin typeface="Cambria" panose="02040503050406030204" pitchFamily="18" charset="0"/>
                <a:ea typeface="Cambria" panose="02040503050406030204" pitchFamily="18" charset="0"/>
              </a:endParaRPr>
            </a:p>
          </p:txBody>
        </p:sp>
      </p:grpSp>
      <p:grpSp>
        <p:nvGrpSpPr>
          <p:cNvPr id="7" name="Group 6">
            <a:extLst>
              <a:ext uri="{FF2B5EF4-FFF2-40B4-BE49-F238E27FC236}">
                <a16:creationId xmlns:a16="http://schemas.microsoft.com/office/drawing/2014/main" id="{B84C54B9-3937-B9BA-EFC1-1367184F7169}"/>
              </a:ext>
            </a:extLst>
          </p:cNvPr>
          <p:cNvGrpSpPr/>
          <p:nvPr/>
        </p:nvGrpSpPr>
        <p:grpSpPr>
          <a:xfrm>
            <a:off x="4266346" y="956105"/>
            <a:ext cx="7233021" cy="2101215"/>
            <a:chOff x="4258252" y="654447"/>
            <a:chExt cx="7233021" cy="2101215"/>
          </a:xfrm>
        </p:grpSpPr>
        <p:sp>
          <p:nvSpPr>
            <p:cNvPr id="29" name="Rectangle: Rounded Corners 28">
              <a:extLst>
                <a:ext uri="{FF2B5EF4-FFF2-40B4-BE49-F238E27FC236}">
                  <a16:creationId xmlns:a16="http://schemas.microsoft.com/office/drawing/2014/main" id="{8CBC6FED-7BEA-9CBB-5252-3743351FA851}"/>
                </a:ext>
              </a:extLst>
            </p:cNvPr>
            <p:cNvSpPr/>
            <p:nvPr/>
          </p:nvSpPr>
          <p:spPr>
            <a:xfrm>
              <a:off x="4258252" y="654447"/>
              <a:ext cx="7233021" cy="1607986"/>
            </a:xfrm>
            <a:prstGeom prst="roundRect">
              <a:avLst/>
            </a:prstGeom>
            <a:solidFill>
              <a:schemeClr val="tx2">
                <a:lumMod val="60000"/>
                <a:lumOff val="4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3">
              <a:schemeClr val="lt1"/>
            </a:lnRef>
            <a:fillRef idx="1">
              <a:schemeClr val="accent1"/>
            </a:fillRef>
            <a:effectRef idx="1">
              <a:schemeClr val="accent1"/>
            </a:effectRef>
            <a:fontRef idx="minor">
              <a:schemeClr val="lt1"/>
            </a:fontRef>
          </p:style>
          <p:txBody>
            <a:bodyPr rtlCol="0" anchor="t"/>
            <a:lstStyle/>
            <a:p>
              <a:pPr lvl="0" algn="just" defTabSz="457200" eaLnBrk="0" fontAlgn="base" hangingPunct="0">
                <a:spcBef>
                  <a:spcPct val="0"/>
                </a:spcBef>
                <a:spcAft>
                  <a:spcPct val="0"/>
                </a:spcAft>
                <a:defRPr/>
              </a:pPr>
              <a:r>
                <a:rPr lang="en-US" dirty="0">
                  <a:solidFill>
                    <a:schemeClr val="bg1"/>
                  </a:solidFill>
                  <a:latin typeface="Cambria" panose="02040503050406030204" pitchFamily="18" charset="0"/>
                  <a:ea typeface="Cambria" panose="02040503050406030204" pitchFamily="18" charset="0"/>
                  <a:cs typeface="Arial" panose="020B0604020202020204" pitchFamily="34" charset="0"/>
                </a:rPr>
                <a:t>“Healthcare Inventory Management is a systematic process. It overseas and control the availability, storage, tracking and utilization of medical supplies, equipment and consumables within a healthcare facility”.</a:t>
              </a:r>
              <a:endParaRPr lang="en-US" dirty="0">
                <a:solidFill>
                  <a:schemeClr val="bg1"/>
                </a:solidFill>
                <a:highlight>
                  <a:srgbClr val="FFFFFF"/>
                </a:highlight>
                <a:latin typeface="Cambria" panose="02040503050406030204" pitchFamily="18" charset="0"/>
                <a:ea typeface="Cambria" panose="02040503050406030204" pitchFamily="18" charset="0"/>
              </a:endParaRPr>
            </a:p>
          </p:txBody>
        </p:sp>
        <p:sp>
          <p:nvSpPr>
            <p:cNvPr id="4" name="Rectangle: Rounded Corners 3">
              <a:extLst>
                <a:ext uri="{FF2B5EF4-FFF2-40B4-BE49-F238E27FC236}">
                  <a16:creationId xmlns:a16="http://schemas.microsoft.com/office/drawing/2014/main" id="{C025D358-1DCB-CA59-FBC1-B752C13E4BEF}"/>
                </a:ext>
              </a:extLst>
            </p:cNvPr>
            <p:cNvSpPr/>
            <p:nvPr/>
          </p:nvSpPr>
          <p:spPr>
            <a:xfrm>
              <a:off x="8567603" y="2036534"/>
              <a:ext cx="2615043" cy="719128"/>
            </a:xfrm>
            <a:prstGeom prst="roundRect">
              <a:avLst/>
            </a:prstGeom>
            <a:solidFill>
              <a:schemeClr val="accent1">
                <a:lumMod val="40000"/>
                <a:lumOff val="60000"/>
              </a:schemeClr>
            </a:solidFill>
            <a:effectLst>
              <a:outerShdw blurRad="50800" dist="38100" dir="5400000" algn="t" rotWithShape="0">
                <a:prstClr val="black">
                  <a:alpha val="40000"/>
                </a:prstClr>
              </a:outerShdw>
            </a:effectLst>
          </p:spPr>
          <p:style>
            <a:lnRef idx="3">
              <a:schemeClr val="lt1"/>
            </a:lnRef>
            <a:fillRef idx="1">
              <a:schemeClr val="accent1"/>
            </a:fillRef>
            <a:effectRef idx="1">
              <a:schemeClr val="accent1"/>
            </a:effectRef>
            <a:fontRef idx="minor">
              <a:schemeClr val="lt1"/>
            </a:fontRef>
          </p:style>
          <p:txBody>
            <a:bodyPr rtlCol="0" anchor="ctr"/>
            <a:lstStyle/>
            <a:p>
              <a:pPr marL="0" marR="0" lvl="0" indent="0" algn="ctr" defTabSz="457200" rtl="0" eaLnBrk="0" fontAlgn="base" latinLnBrk="0" hangingPunct="0">
                <a:lnSpc>
                  <a:spcPct val="100000"/>
                </a:lnSpc>
                <a:spcBef>
                  <a:spcPct val="0"/>
                </a:spcBef>
                <a:spcAft>
                  <a:spcPct val="0"/>
                </a:spcAft>
                <a:buClrTx/>
                <a:buSzTx/>
                <a:buFontTx/>
                <a:buNone/>
                <a:tabLst/>
                <a:defRPr/>
              </a:pPr>
              <a:r>
                <a:rPr kumimoji="0" lang="en-GB" sz="1800" b="1" i="0" u="none" strike="noStrike" kern="1200" cap="none" spc="0" normalizeH="0" baseline="0" noProof="0" dirty="0">
                  <a:ln>
                    <a:noFill/>
                  </a:ln>
                  <a:solidFill>
                    <a:sysClr val="windowText" lastClr="000000"/>
                  </a:solidFill>
                  <a:effectLst/>
                  <a:uLnTx/>
                  <a:uFillTx/>
                  <a:latin typeface="Cambria" panose="02040503050406030204" pitchFamily="18" charset="0"/>
                  <a:ea typeface="Cambria" panose="02040503050406030204" pitchFamily="18" charset="0"/>
                </a:rPr>
                <a:t>Full Inventory- No stock out</a:t>
              </a:r>
              <a:endParaRPr kumimoji="0" lang="en-IN" sz="1800" b="1" i="0" u="none" strike="noStrike" kern="1200" cap="none" spc="0" normalizeH="0" baseline="0" noProof="0" dirty="0">
                <a:ln>
                  <a:noFill/>
                </a:ln>
                <a:solidFill>
                  <a:sysClr val="windowText" lastClr="000000"/>
                </a:solidFill>
                <a:effectLst/>
                <a:uLnTx/>
                <a:uFillTx/>
                <a:latin typeface="Cambria" panose="02040503050406030204" pitchFamily="18" charset="0"/>
                <a:ea typeface="Cambria" panose="02040503050406030204" pitchFamily="18" charset="0"/>
              </a:endParaRPr>
            </a:p>
          </p:txBody>
        </p:sp>
        <p:sp>
          <p:nvSpPr>
            <p:cNvPr id="3" name="Rectangle: Rounded Corners 2">
              <a:extLst>
                <a:ext uri="{FF2B5EF4-FFF2-40B4-BE49-F238E27FC236}">
                  <a16:creationId xmlns:a16="http://schemas.microsoft.com/office/drawing/2014/main" id="{7D560B94-1C52-E0F1-57C2-2CC849BD5E1E}"/>
                </a:ext>
              </a:extLst>
            </p:cNvPr>
            <p:cNvSpPr/>
            <p:nvPr/>
          </p:nvSpPr>
          <p:spPr>
            <a:xfrm>
              <a:off x="4543105" y="2036534"/>
              <a:ext cx="3715871" cy="719128"/>
            </a:xfrm>
            <a:prstGeom prst="roundRect">
              <a:avLst/>
            </a:prstGeom>
            <a:solidFill>
              <a:schemeClr val="accent1">
                <a:lumMod val="40000"/>
                <a:lumOff val="60000"/>
              </a:schemeClr>
            </a:solidFill>
            <a:effectLst>
              <a:outerShdw blurRad="50800" dist="38100" dir="5400000" algn="t" rotWithShape="0">
                <a:prstClr val="black">
                  <a:alpha val="40000"/>
                </a:prstClr>
              </a:outerShdw>
            </a:effectLst>
          </p:spPr>
          <p:style>
            <a:lnRef idx="3">
              <a:schemeClr val="lt1"/>
            </a:lnRef>
            <a:fillRef idx="1">
              <a:schemeClr val="accent1"/>
            </a:fillRef>
            <a:effectRef idx="1">
              <a:schemeClr val="accent1"/>
            </a:effectRef>
            <a:fontRef idx="minor">
              <a:schemeClr val="lt1"/>
            </a:fontRef>
          </p:style>
          <p:txBody>
            <a:bodyPr rtlCol="0" anchor="ctr"/>
            <a:lstStyle/>
            <a:p>
              <a:pPr marL="0" marR="0" lvl="0" indent="0" algn="ctr" defTabSz="457200" rtl="0" eaLnBrk="0" fontAlgn="base" latinLnBrk="0" hangingPunct="0">
                <a:lnSpc>
                  <a:spcPct val="100000"/>
                </a:lnSpc>
                <a:spcBef>
                  <a:spcPct val="0"/>
                </a:spcBef>
                <a:spcAft>
                  <a:spcPct val="0"/>
                </a:spcAft>
                <a:buClrTx/>
                <a:buSzTx/>
                <a:buFontTx/>
                <a:buNone/>
                <a:tabLst/>
                <a:defRPr/>
              </a:pPr>
              <a:r>
                <a:rPr kumimoji="0" lang="en-GB" sz="1800" b="1" i="0" u="none" strike="noStrike" kern="1200" cap="none" spc="0" normalizeH="0" baseline="0" noProof="0" dirty="0">
                  <a:ln>
                    <a:noFill/>
                  </a:ln>
                  <a:solidFill>
                    <a:sysClr val="windowText" lastClr="000000"/>
                  </a:solidFill>
                  <a:effectLst/>
                  <a:uLnTx/>
                  <a:uFillTx/>
                  <a:latin typeface="Cambria" panose="02040503050406030204" pitchFamily="18" charset="0"/>
                  <a:ea typeface="Cambria" panose="02040503050406030204" pitchFamily="18" charset="0"/>
                </a:rPr>
                <a:t>Low Inventory</a:t>
              </a:r>
            </a:p>
            <a:p>
              <a:pPr marL="0" marR="0" lvl="0" indent="0" algn="ctr" defTabSz="457200" rtl="0" eaLnBrk="0" fontAlgn="base" latinLnBrk="0" hangingPunct="0">
                <a:lnSpc>
                  <a:spcPct val="100000"/>
                </a:lnSpc>
                <a:spcBef>
                  <a:spcPct val="0"/>
                </a:spcBef>
                <a:spcAft>
                  <a:spcPct val="0"/>
                </a:spcAft>
                <a:buClrTx/>
                <a:buSzTx/>
                <a:buFontTx/>
                <a:buNone/>
                <a:tabLst/>
                <a:defRPr/>
              </a:pPr>
              <a:r>
                <a:rPr kumimoji="0" lang="en-GB" sz="1800" b="1" i="0" u="none" strike="noStrike" kern="1200" cap="none" spc="0" normalizeH="0" baseline="0" noProof="0" dirty="0">
                  <a:ln>
                    <a:noFill/>
                  </a:ln>
                  <a:solidFill>
                    <a:sysClr val="windowText" lastClr="000000"/>
                  </a:solidFill>
                  <a:effectLst/>
                  <a:uLnTx/>
                  <a:uFillTx/>
                  <a:latin typeface="Cambria" panose="02040503050406030204" pitchFamily="18" charset="0"/>
                  <a:ea typeface="Cambria" panose="02040503050406030204" pitchFamily="18" charset="0"/>
                </a:rPr>
                <a:t>Increase probability to stock out</a:t>
              </a:r>
              <a:endParaRPr kumimoji="0" lang="en-IN" sz="1800" b="1" i="0" u="none" strike="noStrike" kern="1200" cap="none" spc="0" normalizeH="0" baseline="0" noProof="0" dirty="0">
                <a:ln>
                  <a:noFill/>
                </a:ln>
                <a:solidFill>
                  <a:sysClr val="windowText" lastClr="000000"/>
                </a:solidFill>
                <a:effectLst/>
                <a:uLnTx/>
                <a:uFillTx/>
                <a:latin typeface="Cambria" panose="02040503050406030204" pitchFamily="18" charset="0"/>
                <a:ea typeface="Cambria" panose="02040503050406030204" pitchFamily="18" charset="0"/>
              </a:endParaRPr>
            </a:p>
          </p:txBody>
        </p:sp>
      </p:grpSp>
      <p:pic>
        <p:nvPicPr>
          <p:cNvPr id="2" name="Picture 1">
            <a:extLst>
              <a:ext uri="{FF2B5EF4-FFF2-40B4-BE49-F238E27FC236}">
                <a16:creationId xmlns:a16="http://schemas.microsoft.com/office/drawing/2014/main" id="{5F92986D-823E-DF89-7D2F-FA4A536AEE9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7147" y="102626"/>
            <a:ext cx="835564" cy="644626"/>
          </a:xfrm>
          <a:prstGeom prst="rect">
            <a:avLst/>
          </a:prstGeom>
        </p:spPr>
      </p:pic>
      <p:pic>
        <p:nvPicPr>
          <p:cNvPr id="5" name="Picture 4">
            <a:extLst>
              <a:ext uri="{FF2B5EF4-FFF2-40B4-BE49-F238E27FC236}">
                <a16:creationId xmlns:a16="http://schemas.microsoft.com/office/drawing/2014/main" id="{D2772768-83C1-4FB3-4DE7-A63D259CA18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962967" y="102627"/>
            <a:ext cx="1061885" cy="6446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5378535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AAEAD64-4684-D214-4F66-7AB303421562}"/>
            </a:ext>
          </a:extLst>
        </p:cNvPr>
        <p:cNvGrpSpPr/>
        <p:nvPr/>
      </p:nvGrpSpPr>
      <p:grpSpPr>
        <a:xfrm>
          <a:off x="0" y="0"/>
          <a:ext cx="0" cy="0"/>
          <a:chOff x="0" y="0"/>
          <a:chExt cx="0" cy="0"/>
        </a:xfrm>
      </p:grpSpPr>
      <p:sp>
        <p:nvSpPr>
          <p:cNvPr id="8" name="Rectangle 7">
            <a:extLst>
              <a:ext uri="{FF2B5EF4-FFF2-40B4-BE49-F238E27FC236}">
                <a16:creationId xmlns:a16="http://schemas.microsoft.com/office/drawing/2014/main" id="{DB401AE8-77DE-D645-ACF3-A31AACAB3470}"/>
              </a:ext>
            </a:extLst>
          </p:cNvPr>
          <p:cNvSpPr/>
          <p:nvPr/>
        </p:nvSpPr>
        <p:spPr>
          <a:xfrm>
            <a:off x="10962967" y="1571"/>
            <a:ext cx="1229033" cy="1055802"/>
          </a:xfrm>
          <a:prstGeom prst="rect">
            <a:avLst/>
          </a:prstGeom>
          <a:solidFill>
            <a:srgbClr val="00B4C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7" name="Rectangle 6">
            <a:extLst>
              <a:ext uri="{FF2B5EF4-FFF2-40B4-BE49-F238E27FC236}">
                <a16:creationId xmlns:a16="http://schemas.microsoft.com/office/drawing/2014/main" id="{A0E78A65-5EEB-250C-A371-F7FE64E43809}"/>
              </a:ext>
            </a:extLst>
          </p:cNvPr>
          <p:cNvSpPr/>
          <p:nvPr/>
        </p:nvSpPr>
        <p:spPr>
          <a:xfrm>
            <a:off x="0" y="0"/>
            <a:ext cx="1002711" cy="1055802"/>
          </a:xfrm>
          <a:prstGeom prst="rect">
            <a:avLst/>
          </a:prstGeom>
          <a:solidFill>
            <a:srgbClr val="00B4C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6" name="Rectangle 5">
            <a:extLst>
              <a:ext uri="{FF2B5EF4-FFF2-40B4-BE49-F238E27FC236}">
                <a16:creationId xmlns:a16="http://schemas.microsoft.com/office/drawing/2014/main" id="{4B020B6F-3049-E69B-06EE-A4CE10263AF6}"/>
              </a:ext>
            </a:extLst>
          </p:cNvPr>
          <p:cNvSpPr/>
          <p:nvPr/>
        </p:nvSpPr>
        <p:spPr>
          <a:xfrm>
            <a:off x="1002710" y="0"/>
            <a:ext cx="9960257" cy="1055802"/>
          </a:xfrm>
          <a:prstGeom prst="rect">
            <a:avLst/>
          </a:prstGeom>
          <a:solidFill>
            <a:srgbClr val="00B4C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300" b="1" dirty="0">
                <a:latin typeface="Cambria" panose="02040503050406030204" pitchFamily="18" charset="0"/>
                <a:ea typeface="Cambria" panose="02040503050406030204" pitchFamily="18" charset="0"/>
              </a:rPr>
              <a:t>Exercise- Consumption Pattern of 5 Medicines are given for 5 Medicines</a:t>
            </a:r>
            <a:endParaRPr lang="en-IN" sz="3300" b="1" dirty="0">
              <a:latin typeface="Cambria" panose="02040503050406030204" pitchFamily="18" charset="0"/>
              <a:ea typeface="Cambria" panose="02040503050406030204" pitchFamily="18" charset="0"/>
            </a:endParaRPr>
          </a:p>
        </p:txBody>
      </p:sp>
      <p:graphicFrame>
        <p:nvGraphicFramePr>
          <p:cNvPr id="2" name="Table 1">
            <a:extLst>
              <a:ext uri="{FF2B5EF4-FFF2-40B4-BE49-F238E27FC236}">
                <a16:creationId xmlns:a16="http://schemas.microsoft.com/office/drawing/2014/main" id="{67CABDB2-965F-E688-9DC7-6FE26E567BF8}"/>
              </a:ext>
            </a:extLst>
          </p:cNvPr>
          <p:cNvGraphicFramePr>
            <a:graphicFrameLocks noGrp="1"/>
          </p:cNvGraphicFramePr>
          <p:nvPr>
            <p:extLst>
              <p:ext uri="{D42A27DB-BD31-4B8C-83A1-F6EECF244321}">
                <p14:modId xmlns:p14="http://schemas.microsoft.com/office/powerpoint/2010/main" val="1048723912"/>
              </p:ext>
            </p:extLst>
          </p:nvPr>
        </p:nvGraphicFramePr>
        <p:xfrm>
          <a:off x="303360" y="3510305"/>
          <a:ext cx="11585277" cy="2513421"/>
        </p:xfrm>
        <a:graphic>
          <a:graphicData uri="http://schemas.openxmlformats.org/drawingml/2006/table">
            <a:tbl>
              <a:tblPr/>
              <a:tblGrid>
                <a:gridCol w="1610281">
                  <a:extLst>
                    <a:ext uri="{9D8B030D-6E8A-4147-A177-3AD203B41FA5}">
                      <a16:colId xmlns:a16="http://schemas.microsoft.com/office/drawing/2014/main" val="2157043577"/>
                    </a:ext>
                  </a:extLst>
                </a:gridCol>
                <a:gridCol w="1206434">
                  <a:extLst>
                    <a:ext uri="{9D8B030D-6E8A-4147-A177-3AD203B41FA5}">
                      <a16:colId xmlns:a16="http://schemas.microsoft.com/office/drawing/2014/main" val="2607950719"/>
                    </a:ext>
                  </a:extLst>
                </a:gridCol>
                <a:gridCol w="865426">
                  <a:extLst>
                    <a:ext uri="{9D8B030D-6E8A-4147-A177-3AD203B41FA5}">
                      <a16:colId xmlns:a16="http://schemas.microsoft.com/office/drawing/2014/main" val="738322257"/>
                    </a:ext>
                  </a:extLst>
                </a:gridCol>
                <a:gridCol w="792587">
                  <a:extLst>
                    <a:ext uri="{9D8B030D-6E8A-4147-A177-3AD203B41FA5}">
                      <a16:colId xmlns:a16="http://schemas.microsoft.com/office/drawing/2014/main" val="3700390496"/>
                    </a:ext>
                  </a:extLst>
                </a:gridCol>
                <a:gridCol w="845105">
                  <a:extLst>
                    <a:ext uri="{9D8B030D-6E8A-4147-A177-3AD203B41FA5}">
                      <a16:colId xmlns:a16="http://schemas.microsoft.com/office/drawing/2014/main" val="1972754125"/>
                    </a:ext>
                  </a:extLst>
                </a:gridCol>
                <a:gridCol w="845105">
                  <a:extLst>
                    <a:ext uri="{9D8B030D-6E8A-4147-A177-3AD203B41FA5}">
                      <a16:colId xmlns:a16="http://schemas.microsoft.com/office/drawing/2014/main" val="1938260194"/>
                    </a:ext>
                  </a:extLst>
                </a:gridCol>
                <a:gridCol w="845105">
                  <a:extLst>
                    <a:ext uri="{9D8B030D-6E8A-4147-A177-3AD203B41FA5}">
                      <a16:colId xmlns:a16="http://schemas.microsoft.com/office/drawing/2014/main" val="1975937670"/>
                    </a:ext>
                  </a:extLst>
                </a:gridCol>
                <a:gridCol w="845105">
                  <a:extLst>
                    <a:ext uri="{9D8B030D-6E8A-4147-A177-3AD203B41FA5}">
                      <a16:colId xmlns:a16="http://schemas.microsoft.com/office/drawing/2014/main" val="865590530"/>
                    </a:ext>
                  </a:extLst>
                </a:gridCol>
                <a:gridCol w="845105">
                  <a:extLst>
                    <a:ext uri="{9D8B030D-6E8A-4147-A177-3AD203B41FA5}">
                      <a16:colId xmlns:a16="http://schemas.microsoft.com/office/drawing/2014/main" val="485667333"/>
                    </a:ext>
                  </a:extLst>
                </a:gridCol>
                <a:gridCol w="845105">
                  <a:extLst>
                    <a:ext uri="{9D8B030D-6E8A-4147-A177-3AD203B41FA5}">
                      <a16:colId xmlns:a16="http://schemas.microsoft.com/office/drawing/2014/main" val="3259820958"/>
                    </a:ext>
                  </a:extLst>
                </a:gridCol>
                <a:gridCol w="845105">
                  <a:extLst>
                    <a:ext uri="{9D8B030D-6E8A-4147-A177-3AD203B41FA5}">
                      <a16:colId xmlns:a16="http://schemas.microsoft.com/office/drawing/2014/main" val="2092404477"/>
                    </a:ext>
                  </a:extLst>
                </a:gridCol>
                <a:gridCol w="1194814">
                  <a:extLst>
                    <a:ext uri="{9D8B030D-6E8A-4147-A177-3AD203B41FA5}">
                      <a16:colId xmlns:a16="http://schemas.microsoft.com/office/drawing/2014/main" val="1330275991"/>
                    </a:ext>
                  </a:extLst>
                </a:gridCol>
              </a:tblGrid>
              <a:tr h="712601">
                <a:tc>
                  <a:txBody>
                    <a:bodyPr/>
                    <a:lstStyle/>
                    <a:p>
                      <a:pPr algn="ctr" fontAlgn="b">
                        <a:buNone/>
                      </a:pPr>
                      <a:r>
                        <a:rPr lang="en-IN" sz="1900" b="1" i="0" u="none" strike="noStrike" dirty="0">
                          <a:solidFill>
                            <a:srgbClr val="000000"/>
                          </a:solidFill>
                          <a:effectLst/>
                          <a:latin typeface="Cambria" panose="02040503050406030204" pitchFamily="18" charset="0"/>
                          <a:ea typeface="Cambria" panose="02040503050406030204" pitchFamily="18" charset="0"/>
                        </a:rPr>
                        <a:t>Name of Medicines </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20000"/>
                        <a:lumOff val="80000"/>
                      </a:schemeClr>
                    </a:solidFill>
                  </a:tcPr>
                </a:tc>
                <a:tc>
                  <a:txBody>
                    <a:bodyPr/>
                    <a:lstStyle/>
                    <a:p>
                      <a:pPr algn="ctr" fontAlgn="b">
                        <a:buNone/>
                      </a:pPr>
                      <a:r>
                        <a:rPr lang="en-IN" sz="1900" b="1" i="0" u="none" strike="noStrike" dirty="0">
                          <a:solidFill>
                            <a:srgbClr val="000000"/>
                          </a:solidFill>
                          <a:effectLst/>
                          <a:latin typeface="Cambria" panose="02040503050406030204" pitchFamily="18" charset="0"/>
                          <a:ea typeface="Cambria" panose="02040503050406030204" pitchFamily="18" charset="0"/>
                        </a:rPr>
                        <a:t>Safety Stock</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20000"/>
                        <a:lumOff val="80000"/>
                      </a:schemeClr>
                    </a:solidFill>
                  </a:tcPr>
                </a:tc>
                <a:tc>
                  <a:txBody>
                    <a:bodyPr/>
                    <a:lstStyle/>
                    <a:p>
                      <a:pPr algn="ctr" fontAlgn="b">
                        <a:buNone/>
                      </a:pPr>
                      <a:r>
                        <a:rPr lang="en-IN" sz="1900" b="1" i="0" u="none" strike="noStrike" dirty="0">
                          <a:solidFill>
                            <a:srgbClr val="000000"/>
                          </a:solidFill>
                          <a:effectLst/>
                          <a:latin typeface="Cambria" panose="02040503050406030204" pitchFamily="18" charset="0"/>
                          <a:ea typeface="Cambria" panose="02040503050406030204" pitchFamily="18" charset="0"/>
                        </a:rPr>
                        <a:t>Day-1</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20000"/>
                        <a:lumOff val="80000"/>
                      </a:schemeClr>
                    </a:solidFill>
                  </a:tcPr>
                </a:tc>
                <a:tc>
                  <a:txBody>
                    <a:bodyPr/>
                    <a:lstStyle/>
                    <a:p>
                      <a:pPr algn="ctr" fontAlgn="b">
                        <a:buNone/>
                      </a:pPr>
                      <a:r>
                        <a:rPr lang="en-IN" sz="1900" b="1" i="0" u="none" strike="noStrike" dirty="0">
                          <a:solidFill>
                            <a:srgbClr val="000000"/>
                          </a:solidFill>
                          <a:effectLst/>
                          <a:latin typeface="Cambria" panose="02040503050406030204" pitchFamily="18" charset="0"/>
                          <a:ea typeface="Cambria" panose="02040503050406030204" pitchFamily="18" charset="0"/>
                        </a:rPr>
                        <a:t>Day-2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20000"/>
                        <a:lumOff val="80000"/>
                      </a:schemeClr>
                    </a:solidFill>
                  </a:tcPr>
                </a:tc>
                <a:tc>
                  <a:txBody>
                    <a:bodyPr/>
                    <a:lstStyle/>
                    <a:p>
                      <a:pPr algn="ctr" fontAlgn="b">
                        <a:buNone/>
                      </a:pPr>
                      <a:r>
                        <a:rPr lang="en-IN" sz="1900" b="1" i="0" u="none" strike="noStrike" dirty="0">
                          <a:solidFill>
                            <a:srgbClr val="000000"/>
                          </a:solidFill>
                          <a:effectLst/>
                          <a:latin typeface="Cambria" panose="02040503050406030204" pitchFamily="18" charset="0"/>
                          <a:ea typeface="Cambria" panose="02040503050406030204" pitchFamily="18" charset="0"/>
                        </a:rPr>
                        <a:t>Day-3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20000"/>
                        <a:lumOff val="80000"/>
                      </a:schemeClr>
                    </a:solidFill>
                  </a:tcPr>
                </a:tc>
                <a:tc>
                  <a:txBody>
                    <a:bodyPr/>
                    <a:lstStyle/>
                    <a:p>
                      <a:pPr algn="ctr" fontAlgn="b">
                        <a:buNone/>
                      </a:pPr>
                      <a:r>
                        <a:rPr lang="en-IN" sz="1900" b="1" i="0" u="none" strike="noStrike" dirty="0">
                          <a:solidFill>
                            <a:srgbClr val="000000"/>
                          </a:solidFill>
                          <a:effectLst/>
                          <a:latin typeface="Cambria" panose="02040503050406030204" pitchFamily="18" charset="0"/>
                          <a:ea typeface="Cambria" panose="02040503050406030204" pitchFamily="18" charset="0"/>
                        </a:rPr>
                        <a:t>Day-4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20000"/>
                        <a:lumOff val="80000"/>
                      </a:schemeClr>
                    </a:solidFill>
                  </a:tcPr>
                </a:tc>
                <a:tc>
                  <a:txBody>
                    <a:bodyPr/>
                    <a:lstStyle/>
                    <a:p>
                      <a:pPr algn="ctr" fontAlgn="b">
                        <a:buNone/>
                      </a:pPr>
                      <a:r>
                        <a:rPr lang="en-IN" sz="1900" b="1" i="0" u="none" strike="noStrike" dirty="0">
                          <a:solidFill>
                            <a:srgbClr val="000000"/>
                          </a:solidFill>
                          <a:effectLst/>
                          <a:latin typeface="Cambria" panose="02040503050406030204" pitchFamily="18" charset="0"/>
                          <a:ea typeface="Cambria" panose="02040503050406030204" pitchFamily="18" charset="0"/>
                        </a:rPr>
                        <a:t>Day-5</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20000"/>
                        <a:lumOff val="80000"/>
                      </a:schemeClr>
                    </a:solidFill>
                  </a:tcPr>
                </a:tc>
                <a:tc>
                  <a:txBody>
                    <a:bodyPr/>
                    <a:lstStyle/>
                    <a:p>
                      <a:pPr algn="ctr" fontAlgn="b">
                        <a:buNone/>
                      </a:pPr>
                      <a:r>
                        <a:rPr lang="en-IN" sz="1900" b="1" i="0" u="none" strike="noStrike" dirty="0">
                          <a:solidFill>
                            <a:srgbClr val="000000"/>
                          </a:solidFill>
                          <a:effectLst/>
                          <a:latin typeface="Cambria" panose="02040503050406030204" pitchFamily="18" charset="0"/>
                          <a:ea typeface="Cambria" panose="02040503050406030204" pitchFamily="18" charset="0"/>
                        </a:rPr>
                        <a:t>Day-6</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20000"/>
                        <a:lumOff val="80000"/>
                      </a:schemeClr>
                    </a:solidFill>
                  </a:tcPr>
                </a:tc>
                <a:tc>
                  <a:txBody>
                    <a:bodyPr/>
                    <a:lstStyle/>
                    <a:p>
                      <a:pPr algn="ctr" fontAlgn="b">
                        <a:buNone/>
                      </a:pPr>
                      <a:r>
                        <a:rPr lang="en-IN" sz="1900" b="1" i="0" u="none" strike="noStrike" dirty="0">
                          <a:solidFill>
                            <a:srgbClr val="000000"/>
                          </a:solidFill>
                          <a:effectLst/>
                          <a:latin typeface="Cambria" panose="02040503050406030204" pitchFamily="18" charset="0"/>
                          <a:ea typeface="Cambria" panose="02040503050406030204" pitchFamily="18" charset="0"/>
                        </a:rPr>
                        <a:t>Day-7</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20000"/>
                        <a:lumOff val="80000"/>
                      </a:schemeClr>
                    </a:solidFill>
                  </a:tcPr>
                </a:tc>
                <a:tc>
                  <a:txBody>
                    <a:bodyPr/>
                    <a:lstStyle/>
                    <a:p>
                      <a:pPr algn="ctr" fontAlgn="b">
                        <a:buNone/>
                      </a:pPr>
                      <a:r>
                        <a:rPr lang="en-IN" sz="1900" b="1" i="0" u="none" strike="noStrike" dirty="0">
                          <a:solidFill>
                            <a:srgbClr val="000000"/>
                          </a:solidFill>
                          <a:effectLst/>
                          <a:latin typeface="Cambria" panose="02040503050406030204" pitchFamily="18" charset="0"/>
                          <a:ea typeface="Cambria" panose="02040503050406030204" pitchFamily="18" charset="0"/>
                        </a:rPr>
                        <a:t>Day-8</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20000"/>
                        <a:lumOff val="80000"/>
                      </a:schemeClr>
                    </a:solidFill>
                  </a:tcPr>
                </a:tc>
                <a:tc>
                  <a:txBody>
                    <a:bodyPr/>
                    <a:lstStyle/>
                    <a:p>
                      <a:pPr algn="ctr" fontAlgn="b">
                        <a:buNone/>
                      </a:pPr>
                      <a:r>
                        <a:rPr lang="en-IN" sz="1900" b="1" i="0" u="none" strike="noStrike" dirty="0">
                          <a:solidFill>
                            <a:srgbClr val="000000"/>
                          </a:solidFill>
                          <a:effectLst/>
                          <a:latin typeface="Cambria" panose="02040503050406030204" pitchFamily="18" charset="0"/>
                          <a:ea typeface="Cambria" panose="02040503050406030204" pitchFamily="18" charset="0"/>
                        </a:rPr>
                        <a:t>Day-9</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20000"/>
                        <a:lumOff val="80000"/>
                      </a:schemeClr>
                    </a:solidFill>
                  </a:tcPr>
                </a:tc>
                <a:tc>
                  <a:txBody>
                    <a:bodyPr/>
                    <a:lstStyle/>
                    <a:p>
                      <a:pPr algn="ctr" fontAlgn="b">
                        <a:buNone/>
                      </a:pPr>
                      <a:r>
                        <a:rPr lang="en-IN" sz="1900" b="1" i="0" u="none" strike="noStrike" dirty="0">
                          <a:solidFill>
                            <a:srgbClr val="000000"/>
                          </a:solidFill>
                          <a:effectLst/>
                          <a:latin typeface="Cambria" panose="02040503050406030204" pitchFamily="18" charset="0"/>
                          <a:ea typeface="Cambria" panose="02040503050406030204" pitchFamily="18" charset="0"/>
                        </a:rPr>
                        <a:t>Day-10</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20000"/>
                        <a:lumOff val="80000"/>
                      </a:schemeClr>
                    </a:solidFill>
                  </a:tcPr>
                </a:tc>
                <a:extLst>
                  <a:ext uri="{0D108BD9-81ED-4DB2-BD59-A6C34878D82A}">
                    <a16:rowId xmlns:a16="http://schemas.microsoft.com/office/drawing/2014/main" val="3796995770"/>
                  </a:ext>
                </a:extLst>
              </a:tr>
              <a:tr h="360164">
                <a:tc>
                  <a:txBody>
                    <a:bodyPr/>
                    <a:lstStyle/>
                    <a:p>
                      <a:pPr algn="ctr" fontAlgn="b">
                        <a:buNone/>
                      </a:pPr>
                      <a:r>
                        <a:rPr lang="en-IN" sz="1900" b="0" i="0" u="none" strike="noStrike" dirty="0">
                          <a:solidFill>
                            <a:srgbClr val="000000"/>
                          </a:solidFill>
                          <a:effectLst/>
                          <a:latin typeface="Cambria" panose="02040503050406030204" pitchFamily="18" charset="0"/>
                          <a:ea typeface="Cambria" panose="02040503050406030204" pitchFamily="18" charset="0"/>
                        </a:rPr>
                        <a:t>Paracetamol</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20000"/>
                        <a:lumOff val="80000"/>
                      </a:schemeClr>
                    </a:solidFill>
                  </a:tcPr>
                </a:tc>
                <a:tc>
                  <a:txBody>
                    <a:bodyPr/>
                    <a:lstStyle/>
                    <a:p>
                      <a:pPr algn="ctr" fontAlgn="b">
                        <a:buNone/>
                      </a:pPr>
                      <a:r>
                        <a:rPr lang="en-IN" sz="1900" b="0" i="0" u="none" strike="noStrike" dirty="0">
                          <a:solidFill>
                            <a:srgbClr val="000000"/>
                          </a:solidFill>
                          <a:effectLst/>
                          <a:latin typeface="Cambria" panose="02040503050406030204" pitchFamily="18" charset="0"/>
                          <a:ea typeface="Cambria" panose="02040503050406030204" pitchFamily="18" charset="0"/>
                        </a:rPr>
                        <a:t>180</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en-IN" sz="1900" b="0" i="0" u="none" strike="noStrike" dirty="0">
                          <a:solidFill>
                            <a:srgbClr val="000000"/>
                          </a:solidFill>
                          <a:effectLst/>
                          <a:latin typeface="Cambria" panose="02040503050406030204" pitchFamily="18" charset="0"/>
                          <a:ea typeface="Cambria" panose="02040503050406030204" pitchFamily="18" charset="0"/>
                        </a:rPr>
                        <a:t>100</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en-IN" sz="1900" b="0" i="0" u="none" strike="noStrike" dirty="0">
                          <a:solidFill>
                            <a:srgbClr val="000000"/>
                          </a:solidFill>
                          <a:effectLst/>
                          <a:latin typeface="Cambria" panose="02040503050406030204" pitchFamily="18" charset="0"/>
                          <a:ea typeface="Cambria" panose="02040503050406030204" pitchFamily="18" charset="0"/>
                        </a:rPr>
                        <a:t>120</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en-IN" sz="1900" b="0" i="0" u="none" strike="noStrike" dirty="0">
                          <a:solidFill>
                            <a:srgbClr val="000000"/>
                          </a:solidFill>
                          <a:effectLst/>
                          <a:latin typeface="Cambria" panose="02040503050406030204" pitchFamily="18" charset="0"/>
                          <a:ea typeface="Cambria" panose="02040503050406030204" pitchFamily="18" charset="0"/>
                        </a:rPr>
                        <a:t>130</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en-IN" sz="1900" b="0" i="0" u="none" strike="noStrike" dirty="0">
                          <a:solidFill>
                            <a:srgbClr val="000000"/>
                          </a:solidFill>
                          <a:effectLst/>
                          <a:latin typeface="Cambria" panose="02040503050406030204" pitchFamily="18" charset="0"/>
                          <a:ea typeface="Cambria" panose="02040503050406030204" pitchFamily="18" charset="0"/>
                        </a:rPr>
                        <a:t>112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en-IN" sz="1900" b="0" i="0" u="none" strike="noStrike" dirty="0">
                          <a:solidFill>
                            <a:srgbClr val="000000"/>
                          </a:solidFill>
                          <a:effectLst/>
                          <a:latin typeface="Cambria" panose="02040503050406030204" pitchFamily="18" charset="0"/>
                          <a:ea typeface="Cambria" panose="02040503050406030204" pitchFamily="18" charset="0"/>
                        </a:rPr>
                        <a:t>115</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en-IN" sz="1900" b="0" i="0" u="none" strike="noStrike" dirty="0">
                          <a:solidFill>
                            <a:srgbClr val="000000"/>
                          </a:solidFill>
                          <a:effectLst/>
                          <a:latin typeface="Cambria" panose="02040503050406030204" pitchFamily="18" charset="0"/>
                          <a:ea typeface="Cambria" panose="02040503050406030204" pitchFamily="18" charset="0"/>
                        </a:rPr>
                        <a:t>125</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en-IN" sz="1900" b="0" i="0" u="none" strike="noStrike" dirty="0">
                          <a:solidFill>
                            <a:srgbClr val="000000"/>
                          </a:solidFill>
                          <a:effectLst/>
                          <a:latin typeface="Cambria" panose="02040503050406030204" pitchFamily="18" charset="0"/>
                          <a:ea typeface="Cambria" panose="02040503050406030204" pitchFamily="18" charset="0"/>
                        </a:rPr>
                        <a:t>130</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en-IN" sz="1900" b="0" i="0" u="none" strike="noStrike" dirty="0">
                          <a:solidFill>
                            <a:srgbClr val="000000"/>
                          </a:solidFill>
                          <a:effectLst/>
                          <a:latin typeface="Cambria" panose="02040503050406030204" pitchFamily="18" charset="0"/>
                          <a:ea typeface="Cambria" panose="02040503050406030204" pitchFamily="18" charset="0"/>
                        </a:rPr>
                        <a:t>140</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en-IN" sz="1900" b="0" i="0" u="none" strike="noStrike" dirty="0">
                          <a:solidFill>
                            <a:srgbClr val="000000"/>
                          </a:solidFill>
                          <a:effectLst/>
                          <a:latin typeface="Cambria" panose="02040503050406030204" pitchFamily="18" charset="0"/>
                          <a:ea typeface="Cambria" panose="02040503050406030204" pitchFamily="18" charset="0"/>
                        </a:rPr>
                        <a:t>115</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en-IN" sz="1900" b="0" i="0" u="none" strike="noStrike" dirty="0">
                          <a:solidFill>
                            <a:srgbClr val="000000"/>
                          </a:solidFill>
                          <a:effectLst/>
                          <a:latin typeface="Cambria" panose="02040503050406030204" pitchFamily="18" charset="0"/>
                          <a:ea typeface="Cambria" panose="02040503050406030204" pitchFamily="18" charset="0"/>
                        </a:rPr>
                        <a:t>120</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547592569"/>
                  </a:ext>
                </a:extLst>
              </a:tr>
              <a:tr h="360164">
                <a:tc>
                  <a:txBody>
                    <a:bodyPr/>
                    <a:lstStyle/>
                    <a:p>
                      <a:pPr algn="ctr" fontAlgn="b">
                        <a:buNone/>
                      </a:pPr>
                      <a:r>
                        <a:rPr lang="en-IN" sz="1900" b="0" i="0" u="none" strike="noStrike" dirty="0">
                          <a:solidFill>
                            <a:srgbClr val="000000"/>
                          </a:solidFill>
                          <a:effectLst/>
                          <a:latin typeface="Cambria" panose="02040503050406030204" pitchFamily="18" charset="0"/>
                          <a:ea typeface="Cambria" panose="02040503050406030204" pitchFamily="18" charset="0"/>
                        </a:rPr>
                        <a:t>Amoxicillin</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20000"/>
                        <a:lumOff val="80000"/>
                      </a:schemeClr>
                    </a:solidFill>
                  </a:tcPr>
                </a:tc>
                <a:tc>
                  <a:txBody>
                    <a:bodyPr/>
                    <a:lstStyle/>
                    <a:p>
                      <a:pPr algn="ctr" fontAlgn="b">
                        <a:buNone/>
                      </a:pPr>
                      <a:r>
                        <a:rPr lang="en-IN" sz="1900" b="0" i="0" u="none" strike="noStrike" dirty="0">
                          <a:solidFill>
                            <a:srgbClr val="000000"/>
                          </a:solidFill>
                          <a:effectLst/>
                          <a:latin typeface="Cambria" panose="02040503050406030204" pitchFamily="18" charset="0"/>
                          <a:ea typeface="Cambria" panose="02040503050406030204" pitchFamily="18" charset="0"/>
                        </a:rPr>
                        <a:t>300</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en-IN" sz="1900" b="0" i="0" u="none" strike="noStrike" dirty="0">
                          <a:solidFill>
                            <a:srgbClr val="000000"/>
                          </a:solidFill>
                          <a:effectLst/>
                          <a:latin typeface="Cambria" panose="02040503050406030204" pitchFamily="18" charset="0"/>
                          <a:ea typeface="Cambria" panose="02040503050406030204" pitchFamily="18" charset="0"/>
                        </a:rPr>
                        <a:t>115</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en-IN" sz="1900" b="0" i="0" u="none" strike="noStrike" dirty="0">
                          <a:solidFill>
                            <a:srgbClr val="000000"/>
                          </a:solidFill>
                          <a:effectLst/>
                          <a:latin typeface="Cambria" panose="02040503050406030204" pitchFamily="18" charset="0"/>
                          <a:ea typeface="Cambria" panose="02040503050406030204" pitchFamily="18" charset="0"/>
                        </a:rPr>
                        <a:t>200</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en-IN" sz="1900" b="0" i="0" u="none" strike="noStrike" dirty="0">
                          <a:solidFill>
                            <a:srgbClr val="000000"/>
                          </a:solidFill>
                          <a:effectLst/>
                          <a:latin typeface="Cambria" panose="02040503050406030204" pitchFamily="18" charset="0"/>
                          <a:ea typeface="Cambria" panose="02040503050406030204" pitchFamily="18" charset="0"/>
                        </a:rPr>
                        <a:t>250</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en-IN" sz="1900" b="0" i="0" u="none" strike="noStrike" dirty="0">
                          <a:solidFill>
                            <a:srgbClr val="000000"/>
                          </a:solidFill>
                          <a:effectLst/>
                          <a:latin typeface="Cambria" panose="02040503050406030204" pitchFamily="18" charset="0"/>
                          <a:ea typeface="Cambria" panose="02040503050406030204" pitchFamily="18" charset="0"/>
                        </a:rPr>
                        <a:t>270</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en-IN" sz="1900" b="0" i="0" u="none" strike="noStrike" dirty="0">
                          <a:solidFill>
                            <a:srgbClr val="000000"/>
                          </a:solidFill>
                          <a:effectLst/>
                          <a:latin typeface="Cambria" panose="02040503050406030204" pitchFamily="18" charset="0"/>
                          <a:ea typeface="Cambria" panose="02040503050406030204" pitchFamily="18" charset="0"/>
                        </a:rPr>
                        <a:t>280</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en-IN" sz="1900" b="0" i="0" u="none" strike="noStrike" dirty="0">
                          <a:solidFill>
                            <a:srgbClr val="000000"/>
                          </a:solidFill>
                          <a:effectLst/>
                          <a:latin typeface="Cambria" panose="02040503050406030204" pitchFamily="18" charset="0"/>
                          <a:ea typeface="Cambria" panose="02040503050406030204" pitchFamily="18" charset="0"/>
                        </a:rPr>
                        <a:t>300</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en-IN" sz="1900" b="0" i="0" u="none" strike="noStrike" dirty="0">
                          <a:solidFill>
                            <a:srgbClr val="000000"/>
                          </a:solidFill>
                          <a:effectLst/>
                          <a:latin typeface="Cambria" panose="02040503050406030204" pitchFamily="18" charset="0"/>
                          <a:ea typeface="Cambria" panose="02040503050406030204" pitchFamily="18" charset="0"/>
                        </a:rPr>
                        <a:t>320</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en-IN" sz="1900" b="0" i="0" u="none" strike="noStrike" dirty="0">
                          <a:solidFill>
                            <a:srgbClr val="000000"/>
                          </a:solidFill>
                          <a:effectLst/>
                          <a:latin typeface="Cambria" panose="02040503050406030204" pitchFamily="18" charset="0"/>
                          <a:ea typeface="Cambria" panose="02040503050406030204" pitchFamily="18" charset="0"/>
                        </a:rPr>
                        <a:t>117</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en-IN" sz="1900" b="0" i="0" u="none" strike="noStrike" dirty="0">
                          <a:solidFill>
                            <a:srgbClr val="000000"/>
                          </a:solidFill>
                          <a:effectLst/>
                          <a:latin typeface="Cambria" panose="02040503050406030204" pitchFamily="18" charset="0"/>
                          <a:ea typeface="Cambria" panose="02040503050406030204" pitchFamily="18" charset="0"/>
                        </a:rPr>
                        <a:t>340</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en-IN" sz="1900" b="0" i="0" u="none" strike="noStrike">
                          <a:solidFill>
                            <a:srgbClr val="000000"/>
                          </a:solidFill>
                          <a:effectLst/>
                          <a:latin typeface="Cambria" panose="02040503050406030204" pitchFamily="18" charset="0"/>
                          <a:ea typeface="Cambria" panose="02040503050406030204" pitchFamily="18" charset="0"/>
                        </a:rPr>
                        <a:t>290</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871791044"/>
                  </a:ext>
                </a:extLst>
              </a:tr>
              <a:tr h="360164">
                <a:tc>
                  <a:txBody>
                    <a:bodyPr/>
                    <a:lstStyle/>
                    <a:p>
                      <a:pPr algn="ctr" fontAlgn="b">
                        <a:buNone/>
                      </a:pPr>
                      <a:r>
                        <a:rPr lang="en-IN" sz="1900" b="0" i="0" u="none" strike="noStrike" dirty="0">
                          <a:solidFill>
                            <a:srgbClr val="000000"/>
                          </a:solidFill>
                          <a:effectLst/>
                          <a:latin typeface="Cambria" panose="02040503050406030204" pitchFamily="18" charset="0"/>
                          <a:ea typeface="Cambria" panose="02040503050406030204" pitchFamily="18" charset="0"/>
                        </a:rPr>
                        <a:t>Metformin</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20000"/>
                        <a:lumOff val="80000"/>
                      </a:schemeClr>
                    </a:solidFill>
                  </a:tcPr>
                </a:tc>
                <a:tc>
                  <a:txBody>
                    <a:bodyPr/>
                    <a:lstStyle/>
                    <a:p>
                      <a:pPr algn="ctr" fontAlgn="b">
                        <a:buNone/>
                      </a:pPr>
                      <a:r>
                        <a:rPr lang="en-IN" sz="1900" b="0" i="0" u="none" strike="noStrike" dirty="0">
                          <a:solidFill>
                            <a:srgbClr val="000000"/>
                          </a:solidFill>
                          <a:effectLst/>
                          <a:latin typeface="Cambria" panose="02040503050406030204" pitchFamily="18" charset="0"/>
                          <a:ea typeface="Cambria" panose="02040503050406030204" pitchFamily="18" charset="0"/>
                        </a:rPr>
                        <a:t>450</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en-IN" sz="1900" b="0" i="0" u="none" strike="noStrike" dirty="0">
                          <a:solidFill>
                            <a:srgbClr val="000000"/>
                          </a:solidFill>
                          <a:effectLst/>
                          <a:latin typeface="Cambria" panose="02040503050406030204" pitchFamily="18" charset="0"/>
                          <a:ea typeface="Cambria" panose="02040503050406030204" pitchFamily="18" charset="0"/>
                        </a:rPr>
                        <a:t>300</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en-IN" sz="1900" b="0" i="0" u="none" strike="noStrike">
                          <a:solidFill>
                            <a:srgbClr val="000000"/>
                          </a:solidFill>
                          <a:effectLst/>
                          <a:latin typeface="Cambria" panose="02040503050406030204" pitchFamily="18" charset="0"/>
                          <a:ea typeface="Cambria" panose="02040503050406030204" pitchFamily="18" charset="0"/>
                        </a:rPr>
                        <a:t>340</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en-IN" sz="1900" b="0" i="0" u="none" strike="noStrike">
                          <a:solidFill>
                            <a:srgbClr val="000000"/>
                          </a:solidFill>
                          <a:effectLst/>
                          <a:latin typeface="Cambria" panose="02040503050406030204" pitchFamily="18" charset="0"/>
                          <a:ea typeface="Cambria" panose="02040503050406030204" pitchFamily="18" charset="0"/>
                        </a:rPr>
                        <a:t>400</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en-IN" sz="1900" b="0" i="0" u="none" strike="noStrike">
                          <a:solidFill>
                            <a:srgbClr val="000000"/>
                          </a:solidFill>
                          <a:effectLst/>
                          <a:latin typeface="Cambria" panose="02040503050406030204" pitchFamily="18" charset="0"/>
                          <a:ea typeface="Cambria" panose="02040503050406030204" pitchFamily="18" charset="0"/>
                        </a:rPr>
                        <a:t>420</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en-IN" sz="1900" b="0" i="0" u="none" strike="noStrike" dirty="0">
                          <a:solidFill>
                            <a:srgbClr val="000000"/>
                          </a:solidFill>
                          <a:effectLst/>
                          <a:latin typeface="Cambria" panose="02040503050406030204" pitchFamily="18" charset="0"/>
                          <a:ea typeface="Cambria" panose="02040503050406030204" pitchFamily="18" charset="0"/>
                        </a:rPr>
                        <a:t>430</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en-IN" sz="1900" b="0" i="0" u="none" strike="noStrike" dirty="0">
                          <a:solidFill>
                            <a:srgbClr val="000000"/>
                          </a:solidFill>
                          <a:effectLst/>
                          <a:latin typeface="Cambria" panose="02040503050406030204" pitchFamily="18" charset="0"/>
                          <a:ea typeface="Cambria" panose="02040503050406030204" pitchFamily="18" charset="0"/>
                        </a:rPr>
                        <a:t>440</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en-IN" sz="1900" b="0" i="0" u="none" strike="noStrike" dirty="0">
                          <a:solidFill>
                            <a:srgbClr val="000000"/>
                          </a:solidFill>
                          <a:effectLst/>
                          <a:latin typeface="Cambria" panose="02040503050406030204" pitchFamily="18" charset="0"/>
                          <a:ea typeface="Cambria" panose="02040503050406030204" pitchFamily="18" charset="0"/>
                        </a:rPr>
                        <a:t>450</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en-IN" sz="1900" b="0" i="0" u="none" strike="noStrike">
                          <a:solidFill>
                            <a:srgbClr val="000000"/>
                          </a:solidFill>
                          <a:effectLst/>
                          <a:latin typeface="Cambria" panose="02040503050406030204" pitchFamily="18" charset="0"/>
                          <a:ea typeface="Cambria" panose="02040503050406030204" pitchFamily="18" charset="0"/>
                        </a:rPr>
                        <a:t>500</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en-IN" sz="1900" b="0" i="0" u="none" strike="noStrike" dirty="0">
                          <a:solidFill>
                            <a:srgbClr val="000000"/>
                          </a:solidFill>
                          <a:effectLst/>
                          <a:latin typeface="Cambria" panose="02040503050406030204" pitchFamily="18" charset="0"/>
                          <a:ea typeface="Cambria" panose="02040503050406030204" pitchFamily="18" charset="0"/>
                        </a:rPr>
                        <a:t>520</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en-IN" sz="1900" b="0" i="0" u="none" strike="noStrike" dirty="0">
                          <a:solidFill>
                            <a:srgbClr val="000000"/>
                          </a:solidFill>
                          <a:effectLst/>
                          <a:latin typeface="Cambria" panose="02040503050406030204" pitchFamily="18" charset="0"/>
                          <a:ea typeface="Cambria" panose="02040503050406030204" pitchFamily="18" charset="0"/>
                        </a:rPr>
                        <a:t>530</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068481874"/>
                  </a:ext>
                </a:extLst>
              </a:tr>
              <a:tr h="360164">
                <a:tc>
                  <a:txBody>
                    <a:bodyPr/>
                    <a:lstStyle/>
                    <a:p>
                      <a:pPr algn="ctr" fontAlgn="b">
                        <a:buNone/>
                      </a:pPr>
                      <a:r>
                        <a:rPr lang="en-IN" sz="1900" b="0" i="0" u="none" strike="noStrike" dirty="0">
                          <a:solidFill>
                            <a:srgbClr val="000000"/>
                          </a:solidFill>
                          <a:effectLst/>
                          <a:latin typeface="Cambria" panose="02040503050406030204" pitchFamily="18" charset="0"/>
                          <a:ea typeface="Cambria" panose="02040503050406030204" pitchFamily="18" charset="0"/>
                        </a:rPr>
                        <a:t>Atenolol</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20000"/>
                        <a:lumOff val="80000"/>
                      </a:schemeClr>
                    </a:solidFill>
                  </a:tcPr>
                </a:tc>
                <a:tc>
                  <a:txBody>
                    <a:bodyPr/>
                    <a:lstStyle/>
                    <a:p>
                      <a:pPr algn="ctr" fontAlgn="b">
                        <a:buNone/>
                      </a:pPr>
                      <a:r>
                        <a:rPr lang="en-IN" sz="1900" b="0" i="0" u="none" strike="noStrike" dirty="0">
                          <a:solidFill>
                            <a:srgbClr val="000000"/>
                          </a:solidFill>
                          <a:effectLst/>
                          <a:latin typeface="Cambria" panose="02040503050406030204" pitchFamily="18" charset="0"/>
                          <a:ea typeface="Cambria" panose="02040503050406030204" pitchFamily="18" charset="0"/>
                        </a:rPr>
                        <a:t>450</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en-IN" sz="1900" b="0" i="0" u="none" strike="noStrike" dirty="0">
                          <a:solidFill>
                            <a:srgbClr val="000000"/>
                          </a:solidFill>
                          <a:effectLst/>
                          <a:latin typeface="Cambria" panose="02040503050406030204" pitchFamily="18" charset="0"/>
                          <a:ea typeface="Cambria" panose="02040503050406030204" pitchFamily="18" charset="0"/>
                        </a:rPr>
                        <a:t>320</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en-IN" sz="1900" b="0" i="0" u="none" strike="noStrike">
                          <a:solidFill>
                            <a:srgbClr val="000000"/>
                          </a:solidFill>
                          <a:effectLst/>
                          <a:latin typeface="Cambria" panose="02040503050406030204" pitchFamily="18" charset="0"/>
                          <a:ea typeface="Cambria" panose="02040503050406030204" pitchFamily="18" charset="0"/>
                        </a:rPr>
                        <a:t>330</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en-IN" sz="1900" b="0" i="0" u="none" strike="noStrike" dirty="0">
                          <a:solidFill>
                            <a:srgbClr val="000000"/>
                          </a:solidFill>
                          <a:effectLst/>
                          <a:latin typeface="Cambria" panose="02040503050406030204" pitchFamily="18" charset="0"/>
                          <a:ea typeface="Cambria" panose="02040503050406030204" pitchFamily="18" charset="0"/>
                        </a:rPr>
                        <a:t>380</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en-IN" sz="1900" b="0" i="0" u="none" strike="noStrike">
                          <a:solidFill>
                            <a:srgbClr val="000000"/>
                          </a:solidFill>
                          <a:effectLst/>
                          <a:latin typeface="Cambria" panose="02040503050406030204" pitchFamily="18" charset="0"/>
                          <a:ea typeface="Cambria" panose="02040503050406030204" pitchFamily="18" charset="0"/>
                        </a:rPr>
                        <a:t>410</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en-IN" sz="1900" b="0" i="0" u="none" strike="noStrike">
                          <a:solidFill>
                            <a:srgbClr val="000000"/>
                          </a:solidFill>
                          <a:effectLst/>
                          <a:latin typeface="Cambria" panose="02040503050406030204" pitchFamily="18" charset="0"/>
                          <a:ea typeface="Cambria" panose="02040503050406030204" pitchFamily="18" charset="0"/>
                        </a:rPr>
                        <a:t>440</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en-IN" sz="1900" b="0" i="0" u="none" strike="noStrike">
                          <a:solidFill>
                            <a:srgbClr val="000000"/>
                          </a:solidFill>
                          <a:effectLst/>
                          <a:latin typeface="Cambria" panose="02040503050406030204" pitchFamily="18" charset="0"/>
                          <a:ea typeface="Cambria" panose="02040503050406030204" pitchFamily="18" charset="0"/>
                        </a:rPr>
                        <a:t>450</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en-IN" sz="1900" b="0" i="0" u="none" strike="noStrike">
                          <a:solidFill>
                            <a:srgbClr val="000000"/>
                          </a:solidFill>
                          <a:effectLst/>
                          <a:latin typeface="Cambria" panose="02040503050406030204" pitchFamily="18" charset="0"/>
                          <a:ea typeface="Cambria" panose="02040503050406030204" pitchFamily="18" charset="0"/>
                        </a:rPr>
                        <a:t>460</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en-IN" sz="1900" b="0" i="0" u="none" strike="noStrike" dirty="0">
                          <a:solidFill>
                            <a:srgbClr val="000000"/>
                          </a:solidFill>
                          <a:effectLst/>
                          <a:latin typeface="Cambria" panose="02040503050406030204" pitchFamily="18" charset="0"/>
                          <a:ea typeface="Cambria" panose="02040503050406030204" pitchFamily="18" charset="0"/>
                        </a:rPr>
                        <a:t>400</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en-IN" sz="1900" b="0" i="0" u="none" strike="noStrike" dirty="0">
                          <a:solidFill>
                            <a:srgbClr val="000000"/>
                          </a:solidFill>
                          <a:effectLst/>
                          <a:latin typeface="Cambria" panose="02040503050406030204" pitchFamily="18" charset="0"/>
                          <a:ea typeface="Cambria" panose="02040503050406030204" pitchFamily="18" charset="0"/>
                        </a:rPr>
                        <a:t>600</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en-IN" sz="1900" b="0" i="0" u="none" strike="noStrike" dirty="0">
                          <a:solidFill>
                            <a:srgbClr val="000000"/>
                          </a:solidFill>
                          <a:effectLst/>
                          <a:latin typeface="Cambria" panose="02040503050406030204" pitchFamily="18" charset="0"/>
                          <a:ea typeface="Cambria" panose="02040503050406030204" pitchFamily="18" charset="0"/>
                        </a:rPr>
                        <a:t>490</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544951266"/>
                  </a:ext>
                </a:extLst>
              </a:tr>
              <a:tr h="360164">
                <a:tc>
                  <a:txBody>
                    <a:bodyPr/>
                    <a:lstStyle/>
                    <a:p>
                      <a:pPr algn="ctr" fontAlgn="b">
                        <a:buNone/>
                      </a:pPr>
                      <a:r>
                        <a:rPr lang="en-IN" sz="1900" b="0" i="0" u="none" strike="noStrike" dirty="0">
                          <a:solidFill>
                            <a:srgbClr val="000000"/>
                          </a:solidFill>
                          <a:effectLst/>
                          <a:latin typeface="Cambria" panose="02040503050406030204" pitchFamily="18" charset="0"/>
                          <a:ea typeface="Cambria" panose="02040503050406030204" pitchFamily="18" charset="0"/>
                        </a:rPr>
                        <a:t>Diclofenac</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20000"/>
                        <a:lumOff val="80000"/>
                      </a:schemeClr>
                    </a:solidFill>
                  </a:tcPr>
                </a:tc>
                <a:tc>
                  <a:txBody>
                    <a:bodyPr/>
                    <a:lstStyle/>
                    <a:p>
                      <a:pPr algn="ctr" fontAlgn="b">
                        <a:buNone/>
                      </a:pPr>
                      <a:r>
                        <a:rPr lang="en-IN" sz="1900" b="0" i="0" u="none" strike="noStrike" dirty="0">
                          <a:solidFill>
                            <a:srgbClr val="000000"/>
                          </a:solidFill>
                          <a:effectLst/>
                          <a:latin typeface="Cambria" panose="02040503050406030204" pitchFamily="18" charset="0"/>
                          <a:ea typeface="Cambria" panose="02040503050406030204" pitchFamily="18" charset="0"/>
                        </a:rPr>
                        <a:t>200</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en-IN" sz="1900" b="0" i="0" u="none" strike="noStrike" dirty="0">
                          <a:solidFill>
                            <a:srgbClr val="000000"/>
                          </a:solidFill>
                          <a:effectLst/>
                          <a:latin typeface="Cambria" panose="02040503050406030204" pitchFamily="18" charset="0"/>
                          <a:ea typeface="Cambria" panose="02040503050406030204" pitchFamily="18" charset="0"/>
                        </a:rPr>
                        <a:t>300</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en-IN" sz="1900" b="0" i="0" u="none" strike="noStrike">
                          <a:solidFill>
                            <a:srgbClr val="000000"/>
                          </a:solidFill>
                          <a:effectLst/>
                          <a:latin typeface="Cambria" panose="02040503050406030204" pitchFamily="18" charset="0"/>
                          <a:ea typeface="Cambria" panose="02040503050406030204" pitchFamily="18" charset="0"/>
                        </a:rPr>
                        <a:t>320</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en-IN" sz="1900" b="0" i="0" u="none" strike="noStrike">
                          <a:solidFill>
                            <a:srgbClr val="000000"/>
                          </a:solidFill>
                          <a:effectLst/>
                          <a:latin typeface="Cambria" panose="02040503050406030204" pitchFamily="18" charset="0"/>
                          <a:ea typeface="Cambria" panose="02040503050406030204" pitchFamily="18" charset="0"/>
                        </a:rPr>
                        <a:t>120</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en-IN" sz="1900" b="0" i="0" u="none" strike="noStrike">
                          <a:solidFill>
                            <a:srgbClr val="000000"/>
                          </a:solidFill>
                          <a:effectLst/>
                          <a:latin typeface="Cambria" panose="02040503050406030204" pitchFamily="18" charset="0"/>
                          <a:ea typeface="Cambria" panose="02040503050406030204" pitchFamily="18" charset="0"/>
                        </a:rPr>
                        <a:t>115</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en-IN" sz="1900" b="0" i="0" u="none" strike="noStrike">
                          <a:solidFill>
                            <a:srgbClr val="000000"/>
                          </a:solidFill>
                          <a:effectLst/>
                          <a:latin typeface="Cambria" panose="02040503050406030204" pitchFamily="18" charset="0"/>
                          <a:ea typeface="Cambria" panose="02040503050406030204" pitchFamily="18" charset="0"/>
                        </a:rPr>
                        <a:t>118</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en-IN" sz="1900" b="0" i="0" u="none" strike="noStrike">
                          <a:solidFill>
                            <a:srgbClr val="000000"/>
                          </a:solidFill>
                          <a:effectLst/>
                          <a:latin typeface="Cambria" panose="02040503050406030204" pitchFamily="18" charset="0"/>
                          <a:ea typeface="Cambria" panose="02040503050406030204" pitchFamily="18" charset="0"/>
                        </a:rPr>
                        <a:t>120</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en-IN" sz="1900" b="0" i="0" u="none" strike="noStrike" dirty="0">
                          <a:solidFill>
                            <a:srgbClr val="000000"/>
                          </a:solidFill>
                          <a:effectLst/>
                          <a:latin typeface="Cambria" panose="02040503050406030204" pitchFamily="18" charset="0"/>
                          <a:ea typeface="Cambria" panose="02040503050406030204" pitchFamily="18" charset="0"/>
                        </a:rPr>
                        <a:t>113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en-IN" sz="1900" b="0" i="0" u="none" strike="noStrike" dirty="0">
                          <a:solidFill>
                            <a:srgbClr val="000000"/>
                          </a:solidFill>
                          <a:effectLst/>
                          <a:latin typeface="Cambria" panose="02040503050406030204" pitchFamily="18" charset="0"/>
                          <a:ea typeface="Cambria" panose="02040503050406030204" pitchFamily="18" charset="0"/>
                        </a:rPr>
                        <a:t>230</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en-IN" sz="1900" b="0" i="0" u="none" strike="noStrike" dirty="0">
                          <a:solidFill>
                            <a:srgbClr val="000000"/>
                          </a:solidFill>
                          <a:effectLst/>
                          <a:latin typeface="Cambria" panose="02040503050406030204" pitchFamily="18" charset="0"/>
                          <a:ea typeface="Cambria" panose="02040503050406030204" pitchFamily="18" charset="0"/>
                        </a:rPr>
                        <a:t>240</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en-IN" sz="1900" b="0" i="0" u="none" strike="noStrike" dirty="0">
                          <a:solidFill>
                            <a:srgbClr val="000000"/>
                          </a:solidFill>
                          <a:effectLst/>
                          <a:latin typeface="Cambria" panose="02040503050406030204" pitchFamily="18" charset="0"/>
                          <a:ea typeface="Cambria" panose="02040503050406030204" pitchFamily="18" charset="0"/>
                        </a:rPr>
                        <a:t>250</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627529760"/>
                  </a:ext>
                </a:extLst>
              </a:tr>
            </a:tbl>
          </a:graphicData>
        </a:graphic>
      </p:graphicFrame>
      <p:sp>
        <p:nvSpPr>
          <p:cNvPr id="3" name="Content Placeholder 2">
            <a:extLst>
              <a:ext uri="{FF2B5EF4-FFF2-40B4-BE49-F238E27FC236}">
                <a16:creationId xmlns:a16="http://schemas.microsoft.com/office/drawing/2014/main" id="{66958623-E831-5BBB-445B-913B2A427EDE}"/>
              </a:ext>
            </a:extLst>
          </p:cNvPr>
          <p:cNvSpPr>
            <a:spLocks noGrp="1"/>
          </p:cNvSpPr>
          <p:nvPr>
            <p:ph idx="1"/>
          </p:nvPr>
        </p:nvSpPr>
        <p:spPr>
          <a:xfrm>
            <a:off x="303360" y="1678559"/>
            <a:ext cx="11585275" cy="1143001"/>
          </a:xfrm>
          <a:solidFill>
            <a:schemeClr val="accent5">
              <a:lumMod val="20000"/>
              <a:lumOff val="80000"/>
            </a:schemeClr>
          </a:solidFill>
        </p:spPr>
        <p:txBody>
          <a:bodyPr anchor="ctr">
            <a:normAutofit/>
          </a:bodyPr>
          <a:lstStyle/>
          <a:p>
            <a:pPr marL="0" indent="0">
              <a:buNone/>
            </a:pPr>
            <a:r>
              <a:rPr lang="en-US" sz="2000" b="1" dirty="0">
                <a:latin typeface="Cambria" panose="02040503050406030204" pitchFamily="18" charset="0"/>
                <a:ea typeface="Cambria" panose="02040503050406030204" pitchFamily="18" charset="0"/>
              </a:rPr>
              <a:t>Question - </a:t>
            </a:r>
            <a:r>
              <a:rPr lang="en-US" sz="2000" dirty="0">
                <a:latin typeface="Cambria" panose="02040503050406030204" pitchFamily="18" charset="0"/>
                <a:ea typeface="Cambria" panose="02040503050406030204" pitchFamily="18" charset="0"/>
              </a:rPr>
              <a:t>If average lead time is 1 day and maximum lead time is 3 Days</a:t>
            </a:r>
            <a:r>
              <a:rPr lang="en-IN" sz="2000" dirty="0">
                <a:latin typeface="Cambria" panose="02040503050406030204" pitchFamily="18" charset="0"/>
                <a:ea typeface="Cambria" panose="02040503050406030204" pitchFamily="18" charset="0"/>
              </a:rPr>
              <a:t>, </a:t>
            </a:r>
            <a:r>
              <a:rPr lang="en-US" sz="2000" dirty="0">
                <a:latin typeface="Cambria" panose="02040503050406030204" pitchFamily="18" charset="0"/>
                <a:ea typeface="Cambria" panose="02040503050406030204" pitchFamily="18" charset="0"/>
              </a:rPr>
              <a:t>calculate </a:t>
            </a:r>
            <a:r>
              <a:rPr lang="en-US" sz="2000" i="1" dirty="0">
                <a:latin typeface="Cambria" panose="02040503050406030204" pitchFamily="18" charset="0"/>
                <a:ea typeface="Cambria" panose="02040503050406030204" pitchFamily="18" charset="0"/>
              </a:rPr>
              <a:t>Total Consumption, Average Daily Consumption, Maximum daily consumption, Reorder Level, Minimum stock level and no. of days of buffer stock to be kept </a:t>
            </a:r>
            <a:r>
              <a:rPr lang="en-US" sz="2000" dirty="0">
                <a:latin typeface="Cambria" panose="02040503050406030204" pitchFamily="18" charset="0"/>
                <a:ea typeface="Cambria" panose="02040503050406030204" pitchFamily="18" charset="0"/>
              </a:rPr>
              <a:t>of each of these medicines.</a:t>
            </a:r>
          </a:p>
        </p:txBody>
      </p:sp>
      <p:pic>
        <p:nvPicPr>
          <p:cNvPr id="4" name="Picture 3">
            <a:extLst>
              <a:ext uri="{FF2B5EF4-FFF2-40B4-BE49-F238E27FC236}">
                <a16:creationId xmlns:a16="http://schemas.microsoft.com/office/drawing/2014/main" id="{D4BC774C-C46D-D26B-0643-0CD8A4D20FD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7147" y="102626"/>
            <a:ext cx="835564" cy="764640"/>
          </a:xfrm>
          <a:prstGeom prst="rect">
            <a:avLst/>
          </a:prstGeom>
        </p:spPr>
      </p:pic>
      <p:pic>
        <p:nvPicPr>
          <p:cNvPr id="5" name="Picture 4">
            <a:extLst>
              <a:ext uri="{FF2B5EF4-FFF2-40B4-BE49-F238E27FC236}">
                <a16:creationId xmlns:a16="http://schemas.microsoft.com/office/drawing/2014/main" id="{44726CC9-12B8-EB03-CEBB-8FC46173856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962967" y="102626"/>
            <a:ext cx="1061885" cy="76463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3183250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C7B7C38-7653-C7FB-01B7-9ADA55F11BA8}"/>
            </a:ext>
          </a:extLst>
        </p:cNvPr>
        <p:cNvGrpSpPr/>
        <p:nvPr/>
      </p:nvGrpSpPr>
      <p:grpSpPr>
        <a:xfrm>
          <a:off x="0" y="0"/>
          <a:ext cx="0" cy="0"/>
          <a:chOff x="0" y="0"/>
          <a:chExt cx="0" cy="0"/>
        </a:xfrm>
      </p:grpSpPr>
      <p:sp>
        <p:nvSpPr>
          <p:cNvPr id="8" name="Rectangle 7">
            <a:extLst>
              <a:ext uri="{FF2B5EF4-FFF2-40B4-BE49-F238E27FC236}">
                <a16:creationId xmlns:a16="http://schemas.microsoft.com/office/drawing/2014/main" id="{BD401238-D4C3-C13B-1E7F-6AF4337D55E0}"/>
              </a:ext>
            </a:extLst>
          </p:cNvPr>
          <p:cNvSpPr/>
          <p:nvPr/>
        </p:nvSpPr>
        <p:spPr>
          <a:xfrm>
            <a:off x="10962967" y="1571"/>
            <a:ext cx="1229033" cy="1055802"/>
          </a:xfrm>
          <a:prstGeom prst="rect">
            <a:avLst/>
          </a:prstGeom>
          <a:solidFill>
            <a:srgbClr val="00B4C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7" name="Rectangle 6">
            <a:extLst>
              <a:ext uri="{FF2B5EF4-FFF2-40B4-BE49-F238E27FC236}">
                <a16:creationId xmlns:a16="http://schemas.microsoft.com/office/drawing/2014/main" id="{E5A4BD10-C0EE-ECB4-5577-63CE92582289}"/>
              </a:ext>
            </a:extLst>
          </p:cNvPr>
          <p:cNvSpPr/>
          <p:nvPr/>
        </p:nvSpPr>
        <p:spPr>
          <a:xfrm>
            <a:off x="0" y="0"/>
            <a:ext cx="1002711" cy="1055802"/>
          </a:xfrm>
          <a:prstGeom prst="rect">
            <a:avLst/>
          </a:prstGeom>
          <a:solidFill>
            <a:srgbClr val="00B4C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6" name="Rectangle 5">
            <a:extLst>
              <a:ext uri="{FF2B5EF4-FFF2-40B4-BE49-F238E27FC236}">
                <a16:creationId xmlns:a16="http://schemas.microsoft.com/office/drawing/2014/main" id="{F0102646-E5D0-64CF-774C-B30F6EC64E4B}"/>
              </a:ext>
            </a:extLst>
          </p:cNvPr>
          <p:cNvSpPr/>
          <p:nvPr/>
        </p:nvSpPr>
        <p:spPr>
          <a:xfrm>
            <a:off x="1002710" y="0"/>
            <a:ext cx="9960257" cy="1055802"/>
          </a:xfrm>
          <a:prstGeom prst="rect">
            <a:avLst/>
          </a:prstGeom>
          <a:solidFill>
            <a:srgbClr val="00B4C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300" b="1" dirty="0">
                <a:latin typeface="Cambria" panose="02040503050406030204" pitchFamily="18" charset="0"/>
                <a:ea typeface="Cambria" panose="02040503050406030204" pitchFamily="18" charset="0"/>
              </a:rPr>
              <a:t>Exercise- Consumption Pattern of 5 Medicines are given for 5 Medicines</a:t>
            </a:r>
            <a:endParaRPr lang="en-IN" sz="3300" b="1" dirty="0">
              <a:latin typeface="Cambria" panose="02040503050406030204" pitchFamily="18" charset="0"/>
              <a:ea typeface="Cambria" panose="02040503050406030204" pitchFamily="18" charset="0"/>
            </a:endParaRPr>
          </a:p>
        </p:txBody>
      </p:sp>
      <p:pic>
        <p:nvPicPr>
          <p:cNvPr id="4" name="Picture 3">
            <a:extLst>
              <a:ext uri="{FF2B5EF4-FFF2-40B4-BE49-F238E27FC236}">
                <a16:creationId xmlns:a16="http://schemas.microsoft.com/office/drawing/2014/main" id="{83DB5FF1-3177-CC51-20DE-BD5494F383C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7147" y="102626"/>
            <a:ext cx="835564" cy="764640"/>
          </a:xfrm>
          <a:prstGeom prst="rect">
            <a:avLst/>
          </a:prstGeom>
        </p:spPr>
      </p:pic>
      <p:pic>
        <p:nvPicPr>
          <p:cNvPr id="5" name="Picture 4">
            <a:extLst>
              <a:ext uri="{FF2B5EF4-FFF2-40B4-BE49-F238E27FC236}">
                <a16:creationId xmlns:a16="http://schemas.microsoft.com/office/drawing/2014/main" id="{0A883181-EF10-2F4F-FBC0-B4F6596951C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962967" y="102626"/>
            <a:ext cx="1061885" cy="764639"/>
          </a:xfrm>
          <a:prstGeom prst="rect">
            <a:avLst/>
          </a:prstGeom>
          <a:noFill/>
          <a:extLst>
            <a:ext uri="{909E8E84-426E-40DD-AFC4-6F175D3DCCD1}">
              <a14:hiddenFill xmlns:a14="http://schemas.microsoft.com/office/drawing/2010/main">
                <a:solidFill>
                  <a:srgbClr val="FFFFFF"/>
                </a:solidFill>
              </a14:hiddenFill>
            </a:ext>
          </a:extLst>
        </p:spPr>
      </p:pic>
      <p:sp>
        <p:nvSpPr>
          <p:cNvPr id="9" name="Content Placeholder 2">
            <a:extLst>
              <a:ext uri="{FF2B5EF4-FFF2-40B4-BE49-F238E27FC236}">
                <a16:creationId xmlns:a16="http://schemas.microsoft.com/office/drawing/2014/main" id="{5D88D137-3A85-932D-CF0D-A07D18787AB9}"/>
              </a:ext>
            </a:extLst>
          </p:cNvPr>
          <p:cNvSpPr txBox="1">
            <a:spLocks/>
          </p:cNvSpPr>
          <p:nvPr/>
        </p:nvSpPr>
        <p:spPr>
          <a:xfrm>
            <a:off x="303362" y="1237071"/>
            <a:ext cx="11585275" cy="2545236"/>
          </a:xfrm>
          <a:prstGeom prst="rect">
            <a:avLst/>
          </a:prstGeom>
          <a:solidFill>
            <a:schemeClr val="accent5">
              <a:lumMod val="20000"/>
              <a:lumOff val="80000"/>
            </a:schemeClr>
          </a:solidFill>
        </p:spPr>
        <p:txBody>
          <a:bodyPr vert="horz" lIns="91440" tIns="45720" rIns="91440" bIns="45720" rtlCol="0" anchor="ctr">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1800" dirty="0">
                <a:latin typeface="Cambria" panose="02040503050406030204" pitchFamily="18" charset="0"/>
                <a:ea typeface="Cambria" panose="02040503050406030204" pitchFamily="18" charset="0"/>
              </a:rPr>
              <a:t>As mentioned in the Question We have to calculate:</a:t>
            </a:r>
          </a:p>
          <a:p>
            <a:pPr marL="457200" indent="-457200">
              <a:buFont typeface="Arial" panose="020B0604020202020204" pitchFamily="34" charset="0"/>
              <a:buAutoNum type="alphaLcPeriod"/>
            </a:pPr>
            <a:r>
              <a:rPr lang="en-US" sz="1800" dirty="0">
                <a:latin typeface="Cambria" panose="02040503050406030204" pitchFamily="18" charset="0"/>
                <a:ea typeface="Cambria" panose="02040503050406030204" pitchFamily="18" charset="0"/>
              </a:rPr>
              <a:t>Total Consumption</a:t>
            </a:r>
          </a:p>
          <a:p>
            <a:pPr marL="457200" indent="-457200">
              <a:buFont typeface="Arial" panose="020B0604020202020204" pitchFamily="34" charset="0"/>
              <a:buAutoNum type="alphaLcPeriod"/>
            </a:pPr>
            <a:r>
              <a:rPr lang="en-US" sz="1800" dirty="0">
                <a:latin typeface="Cambria" panose="02040503050406030204" pitchFamily="18" charset="0"/>
                <a:ea typeface="Cambria" panose="02040503050406030204" pitchFamily="18" charset="0"/>
              </a:rPr>
              <a:t>Average Daily Consumption</a:t>
            </a:r>
          </a:p>
          <a:p>
            <a:pPr marL="457200" indent="-457200">
              <a:buFont typeface="Arial" panose="020B0604020202020204" pitchFamily="34" charset="0"/>
              <a:buAutoNum type="alphaLcPeriod"/>
            </a:pPr>
            <a:r>
              <a:rPr lang="en-US" sz="1800" dirty="0">
                <a:latin typeface="Cambria" panose="02040503050406030204" pitchFamily="18" charset="0"/>
                <a:ea typeface="Cambria" panose="02040503050406030204" pitchFamily="18" charset="0"/>
              </a:rPr>
              <a:t>Maximum Daily Consumption</a:t>
            </a:r>
          </a:p>
          <a:p>
            <a:pPr marL="457200" indent="-457200">
              <a:buFont typeface="Arial" panose="020B0604020202020204" pitchFamily="34" charset="0"/>
              <a:buAutoNum type="alphaLcPeriod"/>
            </a:pPr>
            <a:r>
              <a:rPr lang="en-US" sz="1800" dirty="0">
                <a:latin typeface="Cambria" panose="02040503050406030204" pitchFamily="18" charset="0"/>
                <a:ea typeface="Cambria" panose="02040503050406030204" pitchFamily="18" charset="0"/>
              </a:rPr>
              <a:t>Reorder Level</a:t>
            </a:r>
          </a:p>
          <a:p>
            <a:pPr marL="457200" indent="-457200">
              <a:buFont typeface="Arial" panose="020B0604020202020204" pitchFamily="34" charset="0"/>
              <a:buAutoNum type="alphaLcPeriod"/>
            </a:pPr>
            <a:r>
              <a:rPr lang="en-US" sz="1800" dirty="0">
                <a:latin typeface="Cambria" panose="02040503050406030204" pitchFamily="18" charset="0"/>
                <a:ea typeface="Cambria" panose="02040503050406030204" pitchFamily="18" charset="0"/>
              </a:rPr>
              <a:t>Minimum Stock Level</a:t>
            </a:r>
          </a:p>
          <a:p>
            <a:pPr marL="457200" indent="-457200">
              <a:buFont typeface="Arial" panose="020B0604020202020204" pitchFamily="34" charset="0"/>
              <a:buAutoNum type="alphaLcPeriod"/>
            </a:pPr>
            <a:r>
              <a:rPr lang="en-US" sz="1800" dirty="0">
                <a:latin typeface="Cambria" panose="02040503050406030204" pitchFamily="18" charset="0"/>
                <a:ea typeface="Cambria" panose="02040503050406030204" pitchFamily="18" charset="0"/>
              </a:rPr>
              <a:t>Number of Days’ Buffer Stock to be Maintained</a:t>
            </a:r>
          </a:p>
        </p:txBody>
      </p:sp>
      <p:sp>
        <p:nvSpPr>
          <p:cNvPr id="12" name="Content Placeholder 2">
            <a:extLst>
              <a:ext uri="{FF2B5EF4-FFF2-40B4-BE49-F238E27FC236}">
                <a16:creationId xmlns:a16="http://schemas.microsoft.com/office/drawing/2014/main" id="{3E66D182-044E-4B28-6BA5-75B8FADB91FC}"/>
              </a:ext>
            </a:extLst>
          </p:cNvPr>
          <p:cNvSpPr txBox="1">
            <a:spLocks/>
          </p:cNvSpPr>
          <p:nvPr/>
        </p:nvSpPr>
        <p:spPr>
          <a:xfrm>
            <a:off x="303362" y="4038402"/>
            <a:ext cx="11585275" cy="2637346"/>
          </a:xfrm>
          <a:prstGeom prst="rect">
            <a:avLst/>
          </a:prstGeom>
          <a:solidFill>
            <a:schemeClr val="accent5">
              <a:lumMod val="20000"/>
              <a:lumOff val="80000"/>
            </a:schemeClr>
          </a:solidFill>
        </p:spPr>
        <p:txBody>
          <a:bodyPr vert="horz" lIns="91440" tIns="45720" rIns="91440" bIns="45720" rtlCol="0" anchor="ct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800" b="1" dirty="0">
                <a:solidFill>
                  <a:srgbClr val="00B050"/>
                </a:solidFill>
                <a:latin typeface="Cambria" panose="02040503050406030204" pitchFamily="18" charset="0"/>
                <a:ea typeface="Cambria" panose="02040503050406030204" pitchFamily="18" charset="0"/>
              </a:rPr>
              <a:t>Solution: To understand the calculation for points “a to f”, let’s take an example of Paracetamol to proceed further. </a:t>
            </a:r>
          </a:p>
          <a:p>
            <a:pPr marL="342900" indent="-342900">
              <a:buFont typeface="Arial" panose="020B0604020202020204" pitchFamily="34" charset="0"/>
              <a:buAutoNum type="alphaLcPeriod"/>
            </a:pPr>
            <a:r>
              <a:rPr lang="en-US" sz="1800" b="1" dirty="0">
                <a:latin typeface="Cambria" panose="02040503050406030204" pitchFamily="18" charset="0"/>
                <a:ea typeface="Cambria" panose="02040503050406030204" pitchFamily="18" charset="0"/>
              </a:rPr>
              <a:t>Total Consumption </a:t>
            </a:r>
            <a:r>
              <a:rPr lang="en-US" sz="1800" dirty="0">
                <a:latin typeface="Cambria" panose="02040503050406030204" pitchFamily="18" charset="0"/>
                <a:ea typeface="Cambria" panose="02040503050406030204" pitchFamily="18" charset="0"/>
              </a:rPr>
              <a:t>= </a:t>
            </a:r>
            <a:r>
              <a:rPr lang="en-US" sz="1800" i="1" dirty="0">
                <a:latin typeface="Cambria" panose="02040503050406030204" pitchFamily="18" charset="0"/>
                <a:ea typeface="Cambria" panose="02040503050406030204" pitchFamily="18" charset="0"/>
              </a:rPr>
              <a:t>Sum of Consumption </a:t>
            </a:r>
            <a:r>
              <a:rPr lang="en-US" sz="1800" i="1" dirty="0">
                <a:solidFill>
                  <a:schemeClr val="accent1">
                    <a:lumMod val="75000"/>
                  </a:schemeClr>
                </a:solidFill>
                <a:latin typeface="Cambria" panose="02040503050406030204" pitchFamily="18" charset="0"/>
                <a:ea typeface="Cambria" panose="02040503050406030204" pitchFamily="18" charset="0"/>
              </a:rPr>
              <a:t>(from Day 1 to Day 10 as mentioned in the Table)</a:t>
            </a:r>
          </a:p>
          <a:p>
            <a:pPr marL="0" indent="0">
              <a:buNone/>
            </a:pPr>
            <a:r>
              <a:rPr lang="en-US" sz="1800" i="1" dirty="0">
                <a:solidFill>
                  <a:schemeClr val="accent1">
                    <a:lumMod val="75000"/>
                  </a:schemeClr>
                </a:solidFill>
                <a:latin typeface="Cambria" panose="02040503050406030204" pitchFamily="18" charset="0"/>
                <a:ea typeface="Cambria" panose="02040503050406030204" pitchFamily="18" charset="0"/>
              </a:rPr>
              <a:t>                                                         </a:t>
            </a:r>
            <a:r>
              <a:rPr lang="en-US" sz="1800" b="1" dirty="0">
                <a:solidFill>
                  <a:schemeClr val="accent2">
                    <a:lumMod val="75000"/>
                  </a:schemeClr>
                </a:solidFill>
                <a:latin typeface="Cambria" panose="02040503050406030204" pitchFamily="18" charset="0"/>
                <a:ea typeface="Cambria" panose="02040503050406030204" pitchFamily="18" charset="0"/>
              </a:rPr>
              <a:t>=  100 + 120 + 130 + 112 + 115 + 125 + 130 + 140 + 115 + 120</a:t>
            </a:r>
          </a:p>
          <a:p>
            <a:pPr marL="0" indent="0">
              <a:buNone/>
            </a:pPr>
            <a:r>
              <a:rPr lang="en-US" sz="1800" b="1" dirty="0">
                <a:solidFill>
                  <a:schemeClr val="accent2">
                    <a:lumMod val="75000"/>
                  </a:schemeClr>
                </a:solidFill>
                <a:latin typeface="Cambria" panose="02040503050406030204" pitchFamily="18" charset="0"/>
                <a:ea typeface="Cambria" panose="02040503050406030204" pitchFamily="18" charset="0"/>
              </a:rPr>
              <a:t>                                                                                         =  1207 Tablets</a:t>
            </a:r>
          </a:p>
          <a:p>
            <a:pPr marL="342900" indent="-342900">
              <a:buFont typeface="+mj-lt"/>
              <a:buAutoNum type="alphaLcPeriod" startAt="2"/>
            </a:pPr>
            <a:r>
              <a:rPr lang="en-US" sz="1800" b="1" dirty="0">
                <a:latin typeface="Cambria" panose="02040503050406030204" pitchFamily="18" charset="0"/>
                <a:ea typeface="Cambria" panose="02040503050406030204" pitchFamily="18" charset="0"/>
              </a:rPr>
              <a:t>Average Daily Consumption:  </a:t>
            </a:r>
            <a:r>
              <a:rPr lang="en-US" sz="1800" i="1" u="sng" dirty="0">
                <a:latin typeface="Cambria" panose="02040503050406030204" pitchFamily="18" charset="0"/>
                <a:ea typeface="Cambria" panose="02040503050406030204" pitchFamily="18" charset="0"/>
              </a:rPr>
              <a:t>Total Consumption </a:t>
            </a:r>
            <a:r>
              <a:rPr lang="en-US" sz="1800" i="1" dirty="0">
                <a:latin typeface="Cambria" panose="02040503050406030204" pitchFamily="18" charset="0"/>
                <a:ea typeface="Cambria" panose="02040503050406030204" pitchFamily="18" charset="0"/>
              </a:rPr>
              <a:t>     </a:t>
            </a:r>
            <a:r>
              <a:rPr lang="en-US" sz="1800" b="1" i="1" dirty="0">
                <a:latin typeface="Cambria" panose="02040503050406030204" pitchFamily="18" charset="0"/>
                <a:ea typeface="Cambria" panose="02040503050406030204" pitchFamily="18" charset="0"/>
              </a:rPr>
              <a:t>=</a:t>
            </a:r>
            <a:r>
              <a:rPr lang="en-US" sz="1800" i="1" dirty="0">
                <a:latin typeface="Cambria" panose="02040503050406030204" pitchFamily="18" charset="0"/>
                <a:ea typeface="Cambria" panose="02040503050406030204" pitchFamily="18" charset="0"/>
              </a:rPr>
              <a:t>       </a:t>
            </a:r>
            <a:r>
              <a:rPr lang="en-US" sz="1800" b="1" u="sng" dirty="0">
                <a:solidFill>
                  <a:schemeClr val="accent2">
                    <a:lumMod val="75000"/>
                  </a:schemeClr>
                </a:solidFill>
                <a:latin typeface="Cambria" panose="02040503050406030204" pitchFamily="18" charset="0"/>
                <a:ea typeface="Cambria" panose="02040503050406030204" pitchFamily="18" charset="0"/>
              </a:rPr>
              <a:t>1207</a:t>
            </a:r>
            <a:r>
              <a:rPr lang="en-US" sz="1800" dirty="0">
                <a:latin typeface="Cambria" panose="02040503050406030204" pitchFamily="18" charset="0"/>
                <a:ea typeface="Cambria" panose="02040503050406030204" pitchFamily="18" charset="0"/>
              </a:rPr>
              <a:t>          </a:t>
            </a:r>
            <a:r>
              <a:rPr lang="en-US" sz="1800" b="1" dirty="0">
                <a:latin typeface="Cambria" panose="02040503050406030204" pitchFamily="18" charset="0"/>
                <a:ea typeface="Cambria" panose="02040503050406030204" pitchFamily="18" charset="0"/>
              </a:rPr>
              <a:t>=</a:t>
            </a:r>
            <a:r>
              <a:rPr lang="en-US" sz="1800" dirty="0">
                <a:latin typeface="Cambria" panose="02040503050406030204" pitchFamily="18" charset="0"/>
                <a:ea typeface="Cambria" panose="02040503050406030204" pitchFamily="18" charset="0"/>
              </a:rPr>
              <a:t>        </a:t>
            </a:r>
            <a:r>
              <a:rPr lang="en-US" sz="1800" b="1" dirty="0">
                <a:solidFill>
                  <a:schemeClr val="accent2">
                    <a:lumMod val="75000"/>
                  </a:schemeClr>
                </a:solidFill>
                <a:latin typeface="Cambria" panose="02040503050406030204" pitchFamily="18" charset="0"/>
                <a:ea typeface="Cambria" panose="02040503050406030204" pitchFamily="18" charset="0"/>
              </a:rPr>
              <a:t>120.7 Tablets</a:t>
            </a:r>
            <a:endParaRPr lang="en-US" sz="1800" b="1" u="sng" dirty="0">
              <a:solidFill>
                <a:schemeClr val="accent2">
                  <a:lumMod val="75000"/>
                </a:schemeClr>
              </a:solidFill>
              <a:latin typeface="Cambria" panose="02040503050406030204" pitchFamily="18" charset="0"/>
              <a:ea typeface="Cambria" panose="02040503050406030204" pitchFamily="18" charset="0"/>
            </a:endParaRPr>
          </a:p>
          <a:p>
            <a:pPr marL="0" indent="0">
              <a:spcBef>
                <a:spcPts val="0"/>
              </a:spcBef>
              <a:buNone/>
            </a:pPr>
            <a:r>
              <a:rPr lang="en-US" sz="1800" i="1" dirty="0">
                <a:latin typeface="Cambria" panose="02040503050406030204" pitchFamily="18" charset="0"/>
                <a:ea typeface="Cambria" panose="02040503050406030204" pitchFamily="18" charset="0"/>
              </a:rPr>
              <a:t>                                                                     Total no. of Days                    </a:t>
            </a:r>
            <a:r>
              <a:rPr lang="en-US" sz="1800" b="1" dirty="0">
                <a:solidFill>
                  <a:schemeClr val="accent2">
                    <a:lumMod val="75000"/>
                  </a:schemeClr>
                </a:solidFill>
                <a:latin typeface="Cambria" panose="02040503050406030204" pitchFamily="18" charset="0"/>
                <a:ea typeface="Cambria" panose="02040503050406030204" pitchFamily="18" charset="0"/>
              </a:rPr>
              <a:t>10</a:t>
            </a:r>
          </a:p>
        </p:txBody>
      </p:sp>
    </p:spTree>
    <p:extLst>
      <p:ext uri="{BB962C8B-B14F-4D97-AF65-F5344CB8AC3E}">
        <p14:creationId xmlns:p14="http://schemas.microsoft.com/office/powerpoint/2010/main" val="87153829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E0AC053-FA98-A95F-72E1-550BC2BF0ADA}"/>
            </a:ext>
          </a:extLst>
        </p:cNvPr>
        <p:cNvGrpSpPr/>
        <p:nvPr/>
      </p:nvGrpSpPr>
      <p:grpSpPr>
        <a:xfrm>
          <a:off x="0" y="0"/>
          <a:ext cx="0" cy="0"/>
          <a:chOff x="0" y="0"/>
          <a:chExt cx="0" cy="0"/>
        </a:xfrm>
      </p:grpSpPr>
      <p:sp>
        <p:nvSpPr>
          <p:cNvPr id="8" name="Rectangle 7">
            <a:extLst>
              <a:ext uri="{FF2B5EF4-FFF2-40B4-BE49-F238E27FC236}">
                <a16:creationId xmlns:a16="http://schemas.microsoft.com/office/drawing/2014/main" id="{844A27F7-FFD0-E469-B1EB-12C5FEAF2FAC}"/>
              </a:ext>
            </a:extLst>
          </p:cNvPr>
          <p:cNvSpPr/>
          <p:nvPr/>
        </p:nvSpPr>
        <p:spPr>
          <a:xfrm>
            <a:off x="10962967" y="1571"/>
            <a:ext cx="1229033" cy="1055802"/>
          </a:xfrm>
          <a:prstGeom prst="rect">
            <a:avLst/>
          </a:prstGeom>
          <a:solidFill>
            <a:srgbClr val="00B4C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7" name="Rectangle 6">
            <a:extLst>
              <a:ext uri="{FF2B5EF4-FFF2-40B4-BE49-F238E27FC236}">
                <a16:creationId xmlns:a16="http://schemas.microsoft.com/office/drawing/2014/main" id="{A3D76C73-85F7-7322-788C-7FB90FD4F952}"/>
              </a:ext>
            </a:extLst>
          </p:cNvPr>
          <p:cNvSpPr/>
          <p:nvPr/>
        </p:nvSpPr>
        <p:spPr>
          <a:xfrm>
            <a:off x="0" y="0"/>
            <a:ext cx="1002711" cy="1055802"/>
          </a:xfrm>
          <a:prstGeom prst="rect">
            <a:avLst/>
          </a:prstGeom>
          <a:solidFill>
            <a:srgbClr val="00B4C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6" name="Rectangle 5">
            <a:extLst>
              <a:ext uri="{FF2B5EF4-FFF2-40B4-BE49-F238E27FC236}">
                <a16:creationId xmlns:a16="http://schemas.microsoft.com/office/drawing/2014/main" id="{EE4D8EAD-623A-9773-6238-C4E43ABF9CAC}"/>
              </a:ext>
            </a:extLst>
          </p:cNvPr>
          <p:cNvSpPr/>
          <p:nvPr/>
        </p:nvSpPr>
        <p:spPr>
          <a:xfrm>
            <a:off x="1002710" y="0"/>
            <a:ext cx="9960257" cy="1055802"/>
          </a:xfrm>
          <a:prstGeom prst="rect">
            <a:avLst/>
          </a:prstGeom>
          <a:solidFill>
            <a:srgbClr val="00B4C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300" b="1" dirty="0">
                <a:latin typeface="Cambria" panose="02040503050406030204" pitchFamily="18" charset="0"/>
                <a:ea typeface="Cambria" panose="02040503050406030204" pitchFamily="18" charset="0"/>
              </a:rPr>
              <a:t>Exercise- Consumption Pattern of 5 Medicines are given for 5 Medicines</a:t>
            </a:r>
            <a:endParaRPr lang="en-IN" sz="3300" b="1" dirty="0">
              <a:latin typeface="Cambria" panose="02040503050406030204" pitchFamily="18" charset="0"/>
              <a:ea typeface="Cambria" panose="02040503050406030204" pitchFamily="18" charset="0"/>
            </a:endParaRPr>
          </a:p>
        </p:txBody>
      </p:sp>
      <p:pic>
        <p:nvPicPr>
          <p:cNvPr id="4" name="Picture 3">
            <a:extLst>
              <a:ext uri="{FF2B5EF4-FFF2-40B4-BE49-F238E27FC236}">
                <a16:creationId xmlns:a16="http://schemas.microsoft.com/office/drawing/2014/main" id="{03877D13-B504-F7CE-3776-C3F877B964A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7147" y="102626"/>
            <a:ext cx="835564" cy="764640"/>
          </a:xfrm>
          <a:prstGeom prst="rect">
            <a:avLst/>
          </a:prstGeom>
        </p:spPr>
      </p:pic>
      <p:pic>
        <p:nvPicPr>
          <p:cNvPr id="5" name="Picture 4">
            <a:extLst>
              <a:ext uri="{FF2B5EF4-FFF2-40B4-BE49-F238E27FC236}">
                <a16:creationId xmlns:a16="http://schemas.microsoft.com/office/drawing/2014/main" id="{5CEA307A-77E3-72D2-4F76-4C5B8834573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962967" y="102626"/>
            <a:ext cx="1061885" cy="764639"/>
          </a:xfrm>
          <a:prstGeom prst="rect">
            <a:avLst/>
          </a:prstGeom>
          <a:noFill/>
          <a:extLst>
            <a:ext uri="{909E8E84-426E-40DD-AFC4-6F175D3DCCD1}">
              <a14:hiddenFill xmlns:a14="http://schemas.microsoft.com/office/drawing/2010/main">
                <a:solidFill>
                  <a:srgbClr val="FFFFFF"/>
                </a:solidFill>
              </a14:hiddenFill>
            </a:ext>
          </a:extLst>
        </p:spPr>
      </p:pic>
      <p:sp>
        <p:nvSpPr>
          <p:cNvPr id="12" name="Content Placeholder 2">
            <a:extLst>
              <a:ext uri="{FF2B5EF4-FFF2-40B4-BE49-F238E27FC236}">
                <a16:creationId xmlns:a16="http://schemas.microsoft.com/office/drawing/2014/main" id="{9D8A86E6-8668-E09D-F343-F6787CB14DDE}"/>
              </a:ext>
            </a:extLst>
          </p:cNvPr>
          <p:cNvSpPr txBox="1">
            <a:spLocks/>
          </p:cNvSpPr>
          <p:nvPr/>
        </p:nvSpPr>
        <p:spPr>
          <a:xfrm>
            <a:off x="303362" y="1253765"/>
            <a:ext cx="11585275" cy="5410986"/>
          </a:xfrm>
          <a:prstGeom prst="rect">
            <a:avLst/>
          </a:prstGeom>
          <a:solidFill>
            <a:schemeClr val="accent5">
              <a:lumMod val="20000"/>
              <a:lumOff val="80000"/>
            </a:schemeClr>
          </a:solidFill>
        </p:spPr>
        <p:txBody>
          <a:bodyPr vert="horz" lIns="91440" tIns="45720" rIns="91440" bIns="45720" rtlCol="0" anchor="ct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800" b="1" dirty="0">
                <a:solidFill>
                  <a:srgbClr val="00B050"/>
                </a:solidFill>
                <a:latin typeface="Cambria" panose="02040503050406030204" pitchFamily="18" charset="0"/>
                <a:ea typeface="Cambria" panose="02040503050406030204" pitchFamily="18" charset="0"/>
              </a:rPr>
              <a:t>Solution: To understand the calculation for points “a to f”, let’s take an example of Paracetamol to proceed further. </a:t>
            </a:r>
          </a:p>
          <a:p>
            <a:pPr marL="0" indent="0">
              <a:spcBef>
                <a:spcPts val="0"/>
              </a:spcBef>
              <a:buNone/>
            </a:pPr>
            <a:endParaRPr lang="en-US" sz="1200" b="1" dirty="0">
              <a:latin typeface="Cambria" panose="02040503050406030204" pitchFamily="18" charset="0"/>
              <a:ea typeface="Cambria" panose="02040503050406030204" pitchFamily="18" charset="0"/>
            </a:endParaRPr>
          </a:p>
          <a:p>
            <a:pPr marL="342900" indent="-342900">
              <a:spcBef>
                <a:spcPts val="0"/>
              </a:spcBef>
              <a:buFont typeface="+mj-lt"/>
              <a:buAutoNum type="alphaLcPeriod" startAt="3"/>
            </a:pPr>
            <a:r>
              <a:rPr lang="en-US" sz="1800" b="1" dirty="0">
                <a:latin typeface="Cambria" panose="02040503050406030204" pitchFamily="18" charset="0"/>
                <a:ea typeface="Cambria" panose="02040503050406030204" pitchFamily="18" charset="0"/>
              </a:rPr>
              <a:t>Maximum Daily Consumption: </a:t>
            </a:r>
            <a:r>
              <a:rPr lang="en-US" sz="1800" i="1" dirty="0">
                <a:latin typeface="Cambria" panose="02040503050406030204" pitchFamily="18" charset="0"/>
                <a:ea typeface="Cambria" panose="02040503050406030204" pitchFamily="18" charset="0"/>
              </a:rPr>
              <a:t>Highest consumption entry in the data of a particular medicine over the total number of days for which it is analyzed.</a:t>
            </a:r>
          </a:p>
          <a:p>
            <a:pPr marL="0" indent="0">
              <a:buNone/>
            </a:pPr>
            <a:r>
              <a:rPr lang="en-US" sz="1800" b="1" i="1" dirty="0">
                <a:solidFill>
                  <a:schemeClr val="accent1">
                    <a:lumMod val="50000"/>
                  </a:schemeClr>
                </a:solidFill>
                <a:latin typeface="Cambria" panose="02040503050406030204" pitchFamily="18" charset="0"/>
                <a:ea typeface="Cambria" panose="02040503050406030204" pitchFamily="18" charset="0"/>
              </a:rPr>
              <a:t>For Example, </a:t>
            </a:r>
            <a:r>
              <a:rPr lang="en-US" sz="1800" dirty="0">
                <a:solidFill>
                  <a:schemeClr val="accent1">
                    <a:lumMod val="50000"/>
                  </a:schemeClr>
                </a:solidFill>
                <a:latin typeface="Cambria" panose="02040503050406030204" pitchFamily="18" charset="0"/>
                <a:ea typeface="Cambria" panose="02040503050406030204" pitchFamily="18" charset="0"/>
              </a:rPr>
              <a:t>Here we are calculating the consumption for Paracetamol (as mentioned earlier) based on the data provided in the question.</a:t>
            </a:r>
          </a:p>
          <a:p>
            <a:pPr marL="457200" lvl="1" indent="0">
              <a:buNone/>
            </a:pPr>
            <a:r>
              <a:rPr lang="en-US" sz="1800" b="1" dirty="0">
                <a:solidFill>
                  <a:schemeClr val="accent2">
                    <a:lumMod val="75000"/>
                  </a:schemeClr>
                </a:solidFill>
                <a:latin typeface="Cambria" panose="02040503050406030204" pitchFamily="18" charset="0"/>
                <a:ea typeface="Cambria" panose="02040503050406030204" pitchFamily="18" charset="0"/>
              </a:rPr>
              <a:t>The Maximum Daily Consumption of Paracetamol was on Day 8   =  140 Tablets</a:t>
            </a:r>
          </a:p>
          <a:p>
            <a:pPr marL="457200" lvl="1" indent="0">
              <a:spcBef>
                <a:spcPts val="0"/>
              </a:spcBef>
              <a:buNone/>
            </a:pPr>
            <a:endParaRPr lang="en-US" sz="1200" b="1" dirty="0">
              <a:solidFill>
                <a:schemeClr val="accent2">
                  <a:lumMod val="75000"/>
                </a:schemeClr>
              </a:solidFill>
              <a:latin typeface="Cambria" panose="02040503050406030204" pitchFamily="18" charset="0"/>
              <a:ea typeface="Cambria" panose="02040503050406030204" pitchFamily="18" charset="0"/>
            </a:endParaRPr>
          </a:p>
          <a:p>
            <a:pPr marL="342900" indent="-342900">
              <a:spcBef>
                <a:spcPts val="0"/>
              </a:spcBef>
              <a:buClr>
                <a:schemeClr val="tx1"/>
              </a:buClr>
              <a:buFont typeface="+mj-lt"/>
              <a:buAutoNum type="alphaLcPeriod" startAt="4"/>
            </a:pPr>
            <a:r>
              <a:rPr lang="en-US" sz="1800" b="1" dirty="0">
                <a:latin typeface="Cambria" panose="02040503050406030204" pitchFamily="18" charset="0"/>
                <a:ea typeface="Cambria" panose="02040503050406030204" pitchFamily="18" charset="0"/>
              </a:rPr>
              <a:t>Reorder Level:  </a:t>
            </a:r>
            <a:r>
              <a:rPr lang="en-US" sz="1800" dirty="0">
                <a:latin typeface="Cambria" panose="02040503050406030204" pitchFamily="18" charset="0"/>
                <a:ea typeface="Cambria" panose="02040503050406030204" pitchFamily="18" charset="0"/>
              </a:rPr>
              <a:t>{</a:t>
            </a:r>
            <a:r>
              <a:rPr lang="en-US" sz="1800" i="1" dirty="0">
                <a:latin typeface="Cambria" panose="02040503050406030204" pitchFamily="18" charset="0"/>
                <a:ea typeface="Cambria" panose="02040503050406030204" pitchFamily="18" charset="0"/>
              </a:rPr>
              <a:t>Maximum Daily Consumption × Maximum Lead Time (in days)} + Safety Stock</a:t>
            </a:r>
          </a:p>
          <a:p>
            <a:pPr marL="0" indent="0">
              <a:spcBef>
                <a:spcPts val="0"/>
              </a:spcBef>
              <a:buClr>
                <a:schemeClr val="tx1"/>
              </a:buClr>
              <a:buNone/>
            </a:pPr>
            <a:r>
              <a:rPr lang="en-US" sz="1800" i="1" dirty="0">
                <a:latin typeface="Cambria" panose="02040503050406030204" pitchFamily="18" charset="0"/>
                <a:ea typeface="Cambria" panose="02040503050406030204" pitchFamily="18" charset="0"/>
              </a:rPr>
              <a:t>                                           </a:t>
            </a:r>
            <a:r>
              <a:rPr lang="en-US" sz="1800" b="1" dirty="0">
                <a:latin typeface="Cambria" panose="02040503050406030204" pitchFamily="18" charset="0"/>
                <a:ea typeface="Cambria" panose="02040503050406030204" pitchFamily="18" charset="0"/>
              </a:rPr>
              <a:t> </a:t>
            </a:r>
            <a:r>
              <a:rPr lang="en-US" sz="1800" b="1" i="1" dirty="0">
                <a:solidFill>
                  <a:schemeClr val="accent2">
                    <a:lumMod val="75000"/>
                  </a:schemeClr>
                </a:solidFill>
                <a:latin typeface="Cambria" panose="02040503050406030204" pitchFamily="18" charset="0"/>
                <a:ea typeface="Cambria" panose="02040503050406030204" pitchFamily="18" charset="0"/>
              </a:rPr>
              <a:t>  </a:t>
            </a:r>
            <a:r>
              <a:rPr lang="en-US" sz="1800" b="1" dirty="0">
                <a:solidFill>
                  <a:schemeClr val="accent2">
                    <a:lumMod val="75000"/>
                  </a:schemeClr>
                </a:solidFill>
                <a:latin typeface="Cambria" panose="02040503050406030204" pitchFamily="18" charset="0"/>
                <a:ea typeface="Cambria" panose="02040503050406030204" pitchFamily="18" charset="0"/>
              </a:rPr>
              <a:t>{140  x 3} + 180     </a:t>
            </a:r>
            <a:r>
              <a:rPr lang="en-US" sz="1800" b="1" dirty="0">
                <a:latin typeface="Cambria" panose="02040503050406030204" pitchFamily="18" charset="0"/>
                <a:ea typeface="Cambria" panose="02040503050406030204" pitchFamily="18" charset="0"/>
              </a:rPr>
              <a:t>=</a:t>
            </a:r>
            <a:r>
              <a:rPr lang="en-US" sz="1800" b="1" dirty="0">
                <a:solidFill>
                  <a:schemeClr val="accent2">
                    <a:lumMod val="75000"/>
                  </a:schemeClr>
                </a:solidFill>
                <a:latin typeface="Cambria" panose="02040503050406030204" pitchFamily="18" charset="0"/>
                <a:ea typeface="Cambria" panose="02040503050406030204" pitchFamily="18" charset="0"/>
              </a:rPr>
              <a:t>   420 + 180</a:t>
            </a:r>
          </a:p>
          <a:p>
            <a:pPr marL="0" indent="0">
              <a:spcBef>
                <a:spcPts val="0"/>
              </a:spcBef>
              <a:buClr>
                <a:schemeClr val="tx1"/>
              </a:buClr>
              <a:buNone/>
            </a:pPr>
            <a:r>
              <a:rPr lang="en-US" sz="1800" b="1" dirty="0">
                <a:solidFill>
                  <a:schemeClr val="accent2">
                    <a:lumMod val="75000"/>
                  </a:schemeClr>
                </a:solidFill>
                <a:latin typeface="Cambria" panose="02040503050406030204" pitchFamily="18" charset="0"/>
                <a:ea typeface="Cambria" panose="02040503050406030204" pitchFamily="18" charset="0"/>
              </a:rPr>
              <a:t>                                                                       </a:t>
            </a:r>
            <a:r>
              <a:rPr lang="en-US" sz="1800" b="1" dirty="0">
                <a:latin typeface="Cambria" panose="02040503050406030204" pitchFamily="18" charset="0"/>
                <a:ea typeface="Cambria" panose="02040503050406030204" pitchFamily="18" charset="0"/>
              </a:rPr>
              <a:t>=</a:t>
            </a:r>
            <a:r>
              <a:rPr lang="en-US" sz="1800" b="1" dirty="0">
                <a:solidFill>
                  <a:schemeClr val="accent2">
                    <a:lumMod val="75000"/>
                  </a:schemeClr>
                </a:solidFill>
                <a:latin typeface="Cambria" panose="02040503050406030204" pitchFamily="18" charset="0"/>
                <a:ea typeface="Cambria" panose="02040503050406030204" pitchFamily="18" charset="0"/>
              </a:rPr>
              <a:t>    600 Tablets</a:t>
            </a:r>
          </a:p>
          <a:p>
            <a:pPr marL="0" indent="0">
              <a:spcBef>
                <a:spcPts val="0"/>
              </a:spcBef>
              <a:buClr>
                <a:schemeClr val="tx1"/>
              </a:buClr>
              <a:buNone/>
            </a:pPr>
            <a:endParaRPr lang="en-US" sz="1200" b="1" dirty="0">
              <a:solidFill>
                <a:schemeClr val="accent2">
                  <a:lumMod val="75000"/>
                </a:schemeClr>
              </a:solidFill>
              <a:latin typeface="Cambria" panose="02040503050406030204" pitchFamily="18" charset="0"/>
              <a:ea typeface="Cambria" panose="02040503050406030204" pitchFamily="18" charset="0"/>
            </a:endParaRPr>
          </a:p>
          <a:p>
            <a:pPr marL="342900" indent="-342900">
              <a:spcBef>
                <a:spcPts val="0"/>
              </a:spcBef>
              <a:buClr>
                <a:schemeClr val="tx1"/>
              </a:buClr>
              <a:buFont typeface="+mj-lt"/>
              <a:buAutoNum type="alphaLcPeriod" startAt="5"/>
            </a:pPr>
            <a:r>
              <a:rPr lang="en-US" sz="1800" b="1" dirty="0">
                <a:latin typeface="Cambria" panose="02040503050406030204" pitchFamily="18" charset="0"/>
                <a:ea typeface="Cambria" panose="02040503050406030204" pitchFamily="18" charset="0"/>
              </a:rPr>
              <a:t>Minimum Stock Level:   </a:t>
            </a:r>
            <a:r>
              <a:rPr lang="en-US" sz="1800" i="1" dirty="0">
                <a:latin typeface="Cambria" panose="02040503050406030204" pitchFamily="18" charset="0"/>
                <a:ea typeface="Cambria" panose="02040503050406030204" pitchFamily="18" charset="0"/>
              </a:rPr>
              <a:t>Reorder Level – (Average Daily Consumption × Average Lead Time)</a:t>
            </a:r>
          </a:p>
          <a:p>
            <a:pPr marL="0" indent="0">
              <a:spcBef>
                <a:spcPts val="0"/>
              </a:spcBef>
              <a:buClr>
                <a:schemeClr val="tx1"/>
              </a:buClr>
              <a:buNone/>
            </a:pPr>
            <a:r>
              <a:rPr lang="en-US" sz="1800" b="1" i="1" dirty="0">
                <a:latin typeface="Cambria" panose="02040503050406030204" pitchFamily="18" charset="0"/>
                <a:ea typeface="Cambria" panose="02040503050406030204" pitchFamily="18" charset="0"/>
              </a:rPr>
              <a:t>                                                               </a:t>
            </a:r>
            <a:r>
              <a:rPr lang="en-US" sz="1800" b="1" dirty="0">
                <a:solidFill>
                  <a:schemeClr val="accent2">
                    <a:lumMod val="75000"/>
                  </a:schemeClr>
                </a:solidFill>
                <a:latin typeface="Cambria" panose="02040503050406030204" pitchFamily="18" charset="0"/>
                <a:ea typeface="Cambria" panose="02040503050406030204" pitchFamily="18" charset="0"/>
              </a:rPr>
              <a:t>600 – (120.7 x 1)     </a:t>
            </a:r>
            <a:r>
              <a:rPr lang="en-US" sz="1800" b="1" dirty="0">
                <a:latin typeface="Cambria" panose="02040503050406030204" pitchFamily="18" charset="0"/>
                <a:ea typeface="Cambria" panose="02040503050406030204" pitchFamily="18" charset="0"/>
              </a:rPr>
              <a:t>= </a:t>
            </a:r>
            <a:r>
              <a:rPr lang="en-US" sz="1800" b="1" dirty="0">
                <a:solidFill>
                  <a:schemeClr val="accent2">
                    <a:lumMod val="75000"/>
                  </a:schemeClr>
                </a:solidFill>
                <a:latin typeface="Cambria" panose="02040503050406030204" pitchFamily="18" charset="0"/>
                <a:ea typeface="Cambria" panose="02040503050406030204" pitchFamily="18" charset="0"/>
              </a:rPr>
              <a:t>  600 – 120.7</a:t>
            </a:r>
          </a:p>
          <a:p>
            <a:pPr marL="0" indent="0">
              <a:spcBef>
                <a:spcPts val="0"/>
              </a:spcBef>
              <a:buClr>
                <a:schemeClr val="tx1"/>
              </a:buClr>
              <a:buNone/>
            </a:pPr>
            <a:r>
              <a:rPr lang="en-US" sz="1800" b="1" dirty="0">
                <a:latin typeface="Cambria" panose="02040503050406030204" pitchFamily="18" charset="0"/>
                <a:ea typeface="Cambria" panose="02040503050406030204" pitchFamily="18" charset="0"/>
              </a:rPr>
              <a:t>                                                                                 =</a:t>
            </a:r>
            <a:r>
              <a:rPr lang="en-US" sz="1800" b="1" dirty="0">
                <a:solidFill>
                  <a:schemeClr val="accent2">
                    <a:lumMod val="75000"/>
                  </a:schemeClr>
                </a:solidFill>
                <a:latin typeface="Cambria" panose="02040503050406030204" pitchFamily="18" charset="0"/>
                <a:ea typeface="Cambria" panose="02040503050406030204" pitchFamily="18" charset="0"/>
              </a:rPr>
              <a:t>   479.3 Tablets </a:t>
            </a:r>
          </a:p>
          <a:p>
            <a:pPr marL="0" indent="0">
              <a:spcBef>
                <a:spcPts val="0"/>
              </a:spcBef>
              <a:buClr>
                <a:schemeClr val="tx1"/>
              </a:buClr>
              <a:buNone/>
            </a:pPr>
            <a:endParaRPr lang="en-US" sz="1200" b="1" dirty="0">
              <a:solidFill>
                <a:schemeClr val="accent2">
                  <a:lumMod val="75000"/>
                </a:schemeClr>
              </a:solidFill>
              <a:latin typeface="Cambria" panose="02040503050406030204" pitchFamily="18" charset="0"/>
              <a:ea typeface="Cambria" panose="02040503050406030204" pitchFamily="18" charset="0"/>
            </a:endParaRPr>
          </a:p>
          <a:p>
            <a:pPr marL="342900" indent="-342900">
              <a:spcBef>
                <a:spcPts val="0"/>
              </a:spcBef>
              <a:buClr>
                <a:schemeClr val="tx1"/>
              </a:buClr>
              <a:buFont typeface="+mj-lt"/>
              <a:buAutoNum type="alphaLcPeriod" startAt="6"/>
            </a:pPr>
            <a:r>
              <a:rPr lang="en-US" sz="1800" b="1" dirty="0">
                <a:latin typeface="Cambria" panose="02040503050406030204" pitchFamily="18" charset="0"/>
                <a:ea typeface="Cambria" panose="02040503050406030204" pitchFamily="18" charset="0"/>
              </a:rPr>
              <a:t>Number of Days’ Buffer Stock to be Maintained: </a:t>
            </a:r>
            <a:r>
              <a:rPr lang="en-US" sz="1800" i="1" dirty="0">
                <a:latin typeface="Cambria" panose="02040503050406030204" pitchFamily="18" charset="0"/>
                <a:ea typeface="Cambria" panose="02040503050406030204" pitchFamily="18" charset="0"/>
              </a:rPr>
              <a:t>(Maximum Daily Consumption – Average Daily Consumption) x  Average Lead Time</a:t>
            </a:r>
            <a:endParaRPr lang="en-US" sz="1800" i="1" dirty="0">
              <a:solidFill>
                <a:schemeClr val="accent2">
                  <a:lumMod val="75000"/>
                </a:schemeClr>
              </a:solidFill>
              <a:latin typeface="Cambria" panose="02040503050406030204" pitchFamily="18" charset="0"/>
              <a:ea typeface="Cambria" panose="02040503050406030204" pitchFamily="18" charset="0"/>
            </a:endParaRPr>
          </a:p>
          <a:p>
            <a:pPr marL="0" indent="0">
              <a:spcBef>
                <a:spcPts val="0"/>
              </a:spcBef>
              <a:buClr>
                <a:schemeClr val="tx1"/>
              </a:buClr>
              <a:buNone/>
            </a:pPr>
            <a:r>
              <a:rPr lang="en-US" sz="1800" b="1" dirty="0">
                <a:solidFill>
                  <a:schemeClr val="accent2">
                    <a:lumMod val="75000"/>
                  </a:schemeClr>
                </a:solidFill>
                <a:latin typeface="Cambria" panose="02040503050406030204" pitchFamily="18" charset="0"/>
                <a:ea typeface="Cambria" panose="02040503050406030204" pitchFamily="18" charset="0"/>
              </a:rPr>
              <a:t>                                                                            (140 – 120.7) x 1     </a:t>
            </a:r>
            <a:r>
              <a:rPr lang="en-US" sz="1800" b="1" dirty="0">
                <a:latin typeface="Cambria" panose="02040503050406030204" pitchFamily="18" charset="0"/>
                <a:ea typeface="Cambria" panose="02040503050406030204" pitchFamily="18" charset="0"/>
              </a:rPr>
              <a:t>=</a:t>
            </a:r>
            <a:r>
              <a:rPr lang="en-US" sz="1800" b="1" dirty="0">
                <a:solidFill>
                  <a:schemeClr val="accent2">
                    <a:lumMod val="75000"/>
                  </a:schemeClr>
                </a:solidFill>
                <a:latin typeface="Cambria" panose="02040503050406030204" pitchFamily="18" charset="0"/>
                <a:ea typeface="Cambria" panose="02040503050406030204" pitchFamily="18" charset="0"/>
              </a:rPr>
              <a:t>     20.7 x 1</a:t>
            </a:r>
          </a:p>
          <a:p>
            <a:pPr marL="0" indent="0">
              <a:spcBef>
                <a:spcPts val="0"/>
              </a:spcBef>
              <a:buClr>
                <a:schemeClr val="tx1"/>
              </a:buClr>
              <a:buNone/>
            </a:pPr>
            <a:r>
              <a:rPr lang="en-US" sz="1800" b="1" dirty="0">
                <a:latin typeface="Cambria" panose="02040503050406030204" pitchFamily="18" charset="0"/>
                <a:ea typeface="Cambria" panose="02040503050406030204" pitchFamily="18" charset="0"/>
              </a:rPr>
              <a:t>                                                                                                     =</a:t>
            </a:r>
            <a:r>
              <a:rPr lang="en-US" sz="1800" b="1" dirty="0">
                <a:solidFill>
                  <a:schemeClr val="accent2">
                    <a:lumMod val="75000"/>
                  </a:schemeClr>
                </a:solidFill>
                <a:latin typeface="Cambria" panose="02040503050406030204" pitchFamily="18" charset="0"/>
                <a:ea typeface="Cambria" panose="02040503050406030204" pitchFamily="18" charset="0"/>
              </a:rPr>
              <a:t>      20.7 Days</a:t>
            </a:r>
          </a:p>
        </p:txBody>
      </p:sp>
    </p:spTree>
    <p:extLst>
      <p:ext uri="{BB962C8B-B14F-4D97-AF65-F5344CB8AC3E}">
        <p14:creationId xmlns:p14="http://schemas.microsoft.com/office/powerpoint/2010/main" val="262634350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475EA2F-863C-FAA6-76B9-9ECBF0FD7839}"/>
            </a:ext>
          </a:extLst>
        </p:cNvPr>
        <p:cNvGrpSpPr/>
        <p:nvPr/>
      </p:nvGrpSpPr>
      <p:grpSpPr>
        <a:xfrm>
          <a:off x="0" y="0"/>
          <a:ext cx="0" cy="0"/>
          <a:chOff x="0" y="0"/>
          <a:chExt cx="0" cy="0"/>
        </a:xfrm>
      </p:grpSpPr>
      <p:sp>
        <p:nvSpPr>
          <p:cNvPr id="6" name="Rectangle 5">
            <a:extLst>
              <a:ext uri="{FF2B5EF4-FFF2-40B4-BE49-F238E27FC236}">
                <a16:creationId xmlns:a16="http://schemas.microsoft.com/office/drawing/2014/main" id="{DCED10E3-E125-3F3C-8D21-6FE54A51D6B5}"/>
              </a:ext>
            </a:extLst>
          </p:cNvPr>
          <p:cNvSpPr/>
          <p:nvPr/>
        </p:nvSpPr>
        <p:spPr>
          <a:xfrm>
            <a:off x="0" y="0"/>
            <a:ext cx="12192000" cy="810705"/>
          </a:xfrm>
          <a:prstGeom prst="rect">
            <a:avLst/>
          </a:prstGeom>
          <a:solidFill>
            <a:srgbClr val="00B4C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500" b="1" dirty="0">
                <a:latin typeface="Cambria" panose="02040503050406030204" pitchFamily="18" charset="0"/>
                <a:ea typeface="Cambria" panose="02040503050406030204" pitchFamily="18" charset="0"/>
              </a:rPr>
              <a:t>Answer</a:t>
            </a:r>
            <a:endParaRPr lang="en-IN" sz="3500" b="1" dirty="0">
              <a:latin typeface="Cambria" panose="02040503050406030204" pitchFamily="18" charset="0"/>
              <a:ea typeface="Cambria" panose="02040503050406030204" pitchFamily="18" charset="0"/>
            </a:endParaRPr>
          </a:p>
        </p:txBody>
      </p:sp>
      <p:graphicFrame>
        <p:nvGraphicFramePr>
          <p:cNvPr id="7" name="Table 6">
            <a:extLst>
              <a:ext uri="{FF2B5EF4-FFF2-40B4-BE49-F238E27FC236}">
                <a16:creationId xmlns:a16="http://schemas.microsoft.com/office/drawing/2014/main" id="{EA7C082F-122B-8D97-6F95-BC27E1FF506C}"/>
              </a:ext>
            </a:extLst>
          </p:cNvPr>
          <p:cNvGraphicFramePr>
            <a:graphicFrameLocks noGrp="1"/>
          </p:cNvGraphicFramePr>
          <p:nvPr>
            <p:extLst>
              <p:ext uri="{D42A27DB-BD31-4B8C-83A1-F6EECF244321}">
                <p14:modId xmlns:p14="http://schemas.microsoft.com/office/powerpoint/2010/main" val="2863561786"/>
              </p:ext>
            </p:extLst>
          </p:nvPr>
        </p:nvGraphicFramePr>
        <p:xfrm>
          <a:off x="254525" y="1751367"/>
          <a:ext cx="11689236" cy="3662032"/>
        </p:xfrm>
        <a:graphic>
          <a:graphicData uri="http://schemas.openxmlformats.org/drawingml/2006/table">
            <a:tbl>
              <a:tblPr firstRow="1" bandRow="1">
                <a:tableStyleId>{5A111915-BE36-4E01-A7E5-04B1672EAD32}</a:tableStyleId>
              </a:tblPr>
              <a:tblGrid>
                <a:gridCol w="1812692">
                  <a:extLst>
                    <a:ext uri="{9D8B030D-6E8A-4147-A177-3AD203B41FA5}">
                      <a16:colId xmlns:a16="http://schemas.microsoft.com/office/drawing/2014/main" val="2825172487"/>
                    </a:ext>
                  </a:extLst>
                </a:gridCol>
                <a:gridCol w="2027280">
                  <a:extLst>
                    <a:ext uri="{9D8B030D-6E8A-4147-A177-3AD203B41FA5}">
                      <a16:colId xmlns:a16="http://schemas.microsoft.com/office/drawing/2014/main" val="1313729302"/>
                    </a:ext>
                  </a:extLst>
                </a:gridCol>
                <a:gridCol w="2066080">
                  <a:extLst>
                    <a:ext uri="{9D8B030D-6E8A-4147-A177-3AD203B41FA5}">
                      <a16:colId xmlns:a16="http://schemas.microsoft.com/office/drawing/2014/main" val="2172061056"/>
                    </a:ext>
                  </a:extLst>
                </a:gridCol>
                <a:gridCol w="2027280">
                  <a:extLst>
                    <a:ext uri="{9D8B030D-6E8A-4147-A177-3AD203B41FA5}">
                      <a16:colId xmlns:a16="http://schemas.microsoft.com/office/drawing/2014/main" val="2452250095"/>
                    </a:ext>
                  </a:extLst>
                </a:gridCol>
                <a:gridCol w="1295508">
                  <a:extLst>
                    <a:ext uri="{9D8B030D-6E8A-4147-A177-3AD203B41FA5}">
                      <a16:colId xmlns:a16="http://schemas.microsoft.com/office/drawing/2014/main" val="2828842106"/>
                    </a:ext>
                  </a:extLst>
                </a:gridCol>
                <a:gridCol w="1423447">
                  <a:extLst>
                    <a:ext uri="{9D8B030D-6E8A-4147-A177-3AD203B41FA5}">
                      <a16:colId xmlns:a16="http://schemas.microsoft.com/office/drawing/2014/main" val="855131879"/>
                    </a:ext>
                  </a:extLst>
                </a:gridCol>
                <a:gridCol w="1036949">
                  <a:extLst>
                    <a:ext uri="{9D8B030D-6E8A-4147-A177-3AD203B41FA5}">
                      <a16:colId xmlns:a16="http://schemas.microsoft.com/office/drawing/2014/main" val="847656034"/>
                    </a:ext>
                  </a:extLst>
                </a:gridCol>
              </a:tblGrid>
              <a:tr h="0">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IN" sz="1900" b="1" u="none" strike="noStrike" dirty="0">
                          <a:solidFill>
                            <a:schemeClr val="bg1"/>
                          </a:solidFill>
                          <a:effectLst/>
                          <a:latin typeface="Cambria" panose="02040503050406030204" pitchFamily="18" charset="0"/>
                          <a:ea typeface="Cambria" panose="02040503050406030204" pitchFamily="18" charset="0"/>
                        </a:rPr>
                        <a:t>Name of Medicines </a:t>
                      </a:r>
                      <a:endParaRPr lang="en-IN" sz="1900" b="1" i="0" u="none" strike="noStrike" dirty="0">
                        <a:solidFill>
                          <a:schemeClr val="bg1"/>
                        </a:solidFill>
                        <a:effectLst/>
                        <a:latin typeface="Cambria" panose="02040503050406030204" pitchFamily="18" charset="0"/>
                        <a:ea typeface="Cambria" panose="02040503050406030204" pitchFamily="18" charset="0"/>
                      </a:endParaRPr>
                    </a:p>
                  </a:txBody>
                  <a:tcPr marL="210243" marR="126146" marT="126146" marB="12614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solidFill>
                  </a:tcPr>
                </a:tc>
                <a:tc>
                  <a:txBody>
                    <a:bodyPr/>
                    <a:lstStyle/>
                    <a:p>
                      <a:pPr algn="ctr" fontAlgn="b">
                        <a:buNone/>
                      </a:pPr>
                      <a:r>
                        <a:rPr lang="en-US" sz="1900" b="1" u="none" strike="noStrike" dirty="0">
                          <a:solidFill>
                            <a:schemeClr val="bg1"/>
                          </a:solidFill>
                          <a:effectLst/>
                          <a:latin typeface="Cambria" panose="02040503050406030204" pitchFamily="18" charset="0"/>
                          <a:ea typeface="Cambria" panose="02040503050406030204" pitchFamily="18" charset="0"/>
                        </a:rPr>
                        <a:t>Total Consumption in a Month</a:t>
                      </a:r>
                      <a:endParaRPr lang="en-US" sz="1900" b="1" i="0" u="none" strike="noStrike" dirty="0">
                        <a:solidFill>
                          <a:schemeClr val="bg1"/>
                        </a:solidFill>
                        <a:effectLst/>
                        <a:latin typeface="Cambria" panose="02040503050406030204" pitchFamily="18" charset="0"/>
                        <a:ea typeface="Cambria" panose="02040503050406030204" pitchFamily="18" charset="0"/>
                      </a:endParaRPr>
                    </a:p>
                  </a:txBody>
                  <a:tcPr marL="210243" marR="126146" marT="126146" marB="12614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solidFill>
                  </a:tcPr>
                </a:tc>
                <a:tc>
                  <a:txBody>
                    <a:bodyPr/>
                    <a:lstStyle/>
                    <a:p>
                      <a:pPr algn="ctr" fontAlgn="b">
                        <a:buNone/>
                      </a:pPr>
                      <a:r>
                        <a:rPr lang="en-IN" sz="1900" b="1" u="none" strike="noStrike" dirty="0">
                          <a:solidFill>
                            <a:schemeClr val="bg1"/>
                          </a:solidFill>
                          <a:effectLst/>
                          <a:latin typeface="Cambria" panose="02040503050406030204" pitchFamily="18" charset="0"/>
                          <a:ea typeface="Cambria" panose="02040503050406030204" pitchFamily="18" charset="0"/>
                        </a:rPr>
                        <a:t>Average Daily Consumption</a:t>
                      </a:r>
                      <a:endParaRPr lang="en-IN" sz="1900" b="1" i="0" u="none" strike="noStrike" dirty="0">
                        <a:solidFill>
                          <a:schemeClr val="bg1"/>
                        </a:solidFill>
                        <a:effectLst/>
                        <a:latin typeface="Cambria" panose="02040503050406030204" pitchFamily="18" charset="0"/>
                        <a:ea typeface="Cambria" panose="02040503050406030204" pitchFamily="18" charset="0"/>
                      </a:endParaRPr>
                    </a:p>
                  </a:txBody>
                  <a:tcPr marL="210243" marR="126146" marT="126146" marB="12614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solidFill>
                  </a:tcPr>
                </a:tc>
                <a:tc>
                  <a:txBody>
                    <a:bodyPr/>
                    <a:lstStyle/>
                    <a:p>
                      <a:pPr algn="ctr" fontAlgn="b">
                        <a:buNone/>
                      </a:pPr>
                      <a:r>
                        <a:rPr lang="en-IN" sz="1900" b="1" u="none" strike="noStrike" dirty="0">
                          <a:solidFill>
                            <a:schemeClr val="bg1"/>
                          </a:solidFill>
                          <a:effectLst/>
                          <a:latin typeface="Cambria" panose="02040503050406030204" pitchFamily="18" charset="0"/>
                          <a:ea typeface="Cambria" panose="02040503050406030204" pitchFamily="18" charset="0"/>
                        </a:rPr>
                        <a:t>Maximum Daily Consumption</a:t>
                      </a:r>
                      <a:endParaRPr lang="en-IN" sz="1900" b="1" i="0" u="none" strike="noStrike" dirty="0">
                        <a:solidFill>
                          <a:schemeClr val="bg1"/>
                        </a:solidFill>
                        <a:effectLst/>
                        <a:latin typeface="Cambria" panose="02040503050406030204" pitchFamily="18" charset="0"/>
                        <a:ea typeface="Cambria" panose="02040503050406030204" pitchFamily="18" charset="0"/>
                      </a:endParaRPr>
                    </a:p>
                  </a:txBody>
                  <a:tcPr marL="210243" marR="126146" marT="126146" marB="12614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solidFill>
                  </a:tcPr>
                </a:tc>
                <a:tc>
                  <a:txBody>
                    <a:bodyPr/>
                    <a:lstStyle/>
                    <a:p>
                      <a:pPr algn="ctr" fontAlgn="b">
                        <a:buNone/>
                      </a:pPr>
                      <a:r>
                        <a:rPr lang="en-IN" sz="1900" b="1" u="none" strike="noStrike" dirty="0">
                          <a:solidFill>
                            <a:schemeClr val="bg1"/>
                          </a:solidFill>
                          <a:effectLst/>
                          <a:latin typeface="Cambria" panose="02040503050406030204" pitchFamily="18" charset="0"/>
                          <a:ea typeface="Cambria" panose="02040503050406030204" pitchFamily="18" charset="0"/>
                        </a:rPr>
                        <a:t>Reorder Level</a:t>
                      </a:r>
                      <a:endParaRPr lang="en-IN" sz="1900" b="1" i="0" u="none" strike="noStrike" dirty="0">
                        <a:solidFill>
                          <a:schemeClr val="bg1"/>
                        </a:solidFill>
                        <a:effectLst/>
                        <a:latin typeface="Cambria" panose="02040503050406030204" pitchFamily="18" charset="0"/>
                        <a:ea typeface="Cambria" panose="02040503050406030204" pitchFamily="18" charset="0"/>
                      </a:endParaRPr>
                    </a:p>
                  </a:txBody>
                  <a:tcPr marL="210243" marR="126146" marT="126146" marB="12614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solidFill>
                  </a:tcPr>
                </a:tc>
                <a:tc>
                  <a:txBody>
                    <a:bodyPr/>
                    <a:lstStyle/>
                    <a:p>
                      <a:pPr algn="ctr" fontAlgn="b">
                        <a:buNone/>
                      </a:pPr>
                      <a:r>
                        <a:rPr lang="en-IN" sz="1900" b="1" u="none" strike="noStrike" dirty="0">
                          <a:solidFill>
                            <a:schemeClr val="bg1"/>
                          </a:solidFill>
                          <a:effectLst/>
                          <a:latin typeface="Cambria" panose="02040503050406030204" pitchFamily="18" charset="0"/>
                          <a:ea typeface="Cambria" panose="02040503050406030204" pitchFamily="18" charset="0"/>
                        </a:rPr>
                        <a:t>Minimum Stock Level</a:t>
                      </a:r>
                      <a:endParaRPr lang="en-IN" sz="1900" b="1" i="0" u="none" strike="noStrike" dirty="0">
                        <a:solidFill>
                          <a:schemeClr val="bg1"/>
                        </a:solidFill>
                        <a:effectLst/>
                        <a:latin typeface="Cambria" panose="02040503050406030204" pitchFamily="18" charset="0"/>
                        <a:ea typeface="Cambria" panose="02040503050406030204" pitchFamily="18" charset="0"/>
                      </a:endParaRPr>
                    </a:p>
                  </a:txBody>
                  <a:tcPr marL="210243" marR="126146" marT="126146" marB="12614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solidFill>
                  </a:tcPr>
                </a:tc>
                <a:tc>
                  <a:txBody>
                    <a:bodyPr/>
                    <a:lstStyle/>
                    <a:p>
                      <a:pPr algn="ctr" fontAlgn="b">
                        <a:buNone/>
                      </a:pPr>
                      <a:r>
                        <a:rPr lang="en-IN" sz="1900" b="1" u="none" strike="noStrike" dirty="0">
                          <a:solidFill>
                            <a:schemeClr val="bg1"/>
                          </a:solidFill>
                          <a:effectLst/>
                          <a:latin typeface="Cambria" panose="02040503050406030204" pitchFamily="18" charset="0"/>
                          <a:ea typeface="Cambria" panose="02040503050406030204" pitchFamily="18" charset="0"/>
                        </a:rPr>
                        <a:t>Buffer Stock</a:t>
                      </a:r>
                      <a:endParaRPr lang="en-IN" sz="1900" b="1" i="0" u="none" strike="noStrike" dirty="0">
                        <a:solidFill>
                          <a:schemeClr val="bg1"/>
                        </a:solidFill>
                        <a:effectLst/>
                        <a:latin typeface="Cambria" panose="02040503050406030204" pitchFamily="18" charset="0"/>
                        <a:ea typeface="Cambria" panose="02040503050406030204" pitchFamily="18" charset="0"/>
                      </a:endParaRPr>
                    </a:p>
                  </a:txBody>
                  <a:tcPr marL="210243" marR="126146" marT="126146" marB="12614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solidFill>
                  </a:tcPr>
                </a:tc>
                <a:extLst>
                  <a:ext uri="{0D108BD9-81ED-4DB2-BD59-A6C34878D82A}">
                    <a16:rowId xmlns:a16="http://schemas.microsoft.com/office/drawing/2014/main" val="1778916657"/>
                  </a:ext>
                </a:extLst>
              </a:tr>
              <a:tr h="0">
                <a:tc>
                  <a:txBody>
                    <a:bodyPr/>
                    <a:lstStyle/>
                    <a:p>
                      <a:pPr algn="ctr" fontAlgn="b">
                        <a:buNone/>
                      </a:pPr>
                      <a:r>
                        <a:rPr lang="en-IN" sz="1900" b="0" u="none" strike="noStrike" dirty="0">
                          <a:solidFill>
                            <a:schemeClr val="tx1">
                              <a:lumMod val="75000"/>
                              <a:lumOff val="25000"/>
                            </a:schemeClr>
                          </a:solidFill>
                          <a:effectLst/>
                          <a:latin typeface="Cambria" panose="02040503050406030204" pitchFamily="18" charset="0"/>
                          <a:ea typeface="Cambria" panose="02040503050406030204" pitchFamily="18" charset="0"/>
                        </a:rPr>
                        <a:t>Paracetamol</a:t>
                      </a:r>
                      <a:endParaRPr lang="en-IN" sz="1900" b="0" i="0" u="none" strike="noStrike" dirty="0">
                        <a:solidFill>
                          <a:schemeClr val="tx1">
                            <a:lumMod val="75000"/>
                            <a:lumOff val="25000"/>
                          </a:schemeClr>
                        </a:solidFill>
                        <a:effectLst/>
                        <a:latin typeface="Cambria" panose="02040503050406030204" pitchFamily="18" charset="0"/>
                        <a:ea typeface="Cambria" panose="02040503050406030204" pitchFamily="18" charset="0"/>
                      </a:endParaRPr>
                    </a:p>
                  </a:txBody>
                  <a:tcPr marL="210243" marR="109326" marT="109326" marB="10932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buNone/>
                      </a:pPr>
                      <a:r>
                        <a:rPr lang="en-IN" sz="1900" b="0" u="none" strike="noStrike" dirty="0">
                          <a:solidFill>
                            <a:schemeClr val="tx1">
                              <a:lumMod val="75000"/>
                              <a:lumOff val="25000"/>
                            </a:schemeClr>
                          </a:solidFill>
                          <a:effectLst/>
                          <a:latin typeface="Cambria" panose="02040503050406030204" pitchFamily="18" charset="0"/>
                          <a:ea typeface="Cambria" panose="02040503050406030204" pitchFamily="18" charset="0"/>
                        </a:rPr>
                        <a:t>1207</a:t>
                      </a:r>
                      <a:endParaRPr lang="en-IN" sz="1900" b="0" i="0" u="none" strike="noStrike" dirty="0">
                        <a:solidFill>
                          <a:schemeClr val="tx1">
                            <a:lumMod val="75000"/>
                            <a:lumOff val="25000"/>
                          </a:schemeClr>
                        </a:solidFill>
                        <a:effectLst/>
                        <a:latin typeface="Cambria" panose="02040503050406030204" pitchFamily="18" charset="0"/>
                        <a:ea typeface="Cambria" panose="02040503050406030204" pitchFamily="18" charset="0"/>
                      </a:endParaRPr>
                    </a:p>
                  </a:txBody>
                  <a:tcPr marL="210243" marR="109326" marT="109326" marB="10932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buNone/>
                      </a:pPr>
                      <a:r>
                        <a:rPr lang="en-IN" sz="1900" b="0" u="none" strike="noStrike" dirty="0">
                          <a:solidFill>
                            <a:schemeClr val="tx1">
                              <a:lumMod val="75000"/>
                              <a:lumOff val="25000"/>
                            </a:schemeClr>
                          </a:solidFill>
                          <a:effectLst/>
                          <a:latin typeface="Cambria" panose="02040503050406030204" pitchFamily="18" charset="0"/>
                          <a:ea typeface="Cambria" panose="02040503050406030204" pitchFamily="18" charset="0"/>
                        </a:rPr>
                        <a:t>120.7</a:t>
                      </a:r>
                      <a:endParaRPr lang="en-IN" sz="1900" b="0" i="0" u="none" strike="noStrike" dirty="0">
                        <a:solidFill>
                          <a:schemeClr val="tx1">
                            <a:lumMod val="75000"/>
                            <a:lumOff val="25000"/>
                          </a:schemeClr>
                        </a:solidFill>
                        <a:effectLst/>
                        <a:latin typeface="Cambria" panose="02040503050406030204" pitchFamily="18" charset="0"/>
                        <a:ea typeface="Cambria" panose="02040503050406030204" pitchFamily="18" charset="0"/>
                      </a:endParaRPr>
                    </a:p>
                  </a:txBody>
                  <a:tcPr marL="210243" marR="109326" marT="109326" marB="10932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buNone/>
                      </a:pPr>
                      <a:r>
                        <a:rPr lang="en-IN" sz="1900" b="0" u="none" strike="noStrike" dirty="0">
                          <a:solidFill>
                            <a:schemeClr val="tx1">
                              <a:lumMod val="75000"/>
                              <a:lumOff val="25000"/>
                            </a:schemeClr>
                          </a:solidFill>
                          <a:effectLst/>
                          <a:latin typeface="Cambria" panose="02040503050406030204" pitchFamily="18" charset="0"/>
                          <a:ea typeface="Cambria" panose="02040503050406030204" pitchFamily="18" charset="0"/>
                        </a:rPr>
                        <a:t>140</a:t>
                      </a:r>
                      <a:endParaRPr lang="en-IN" sz="1900" b="0" i="0" u="none" strike="noStrike" dirty="0">
                        <a:solidFill>
                          <a:schemeClr val="tx1">
                            <a:lumMod val="75000"/>
                            <a:lumOff val="25000"/>
                          </a:schemeClr>
                        </a:solidFill>
                        <a:effectLst/>
                        <a:latin typeface="Cambria" panose="02040503050406030204" pitchFamily="18" charset="0"/>
                        <a:ea typeface="Cambria" panose="02040503050406030204" pitchFamily="18" charset="0"/>
                      </a:endParaRPr>
                    </a:p>
                  </a:txBody>
                  <a:tcPr marL="210243" marR="109326" marT="109326" marB="10932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buNone/>
                      </a:pPr>
                      <a:r>
                        <a:rPr lang="en-IN" sz="1900" b="0" u="none" strike="noStrike" dirty="0">
                          <a:solidFill>
                            <a:schemeClr val="tx1">
                              <a:lumMod val="75000"/>
                              <a:lumOff val="25000"/>
                            </a:schemeClr>
                          </a:solidFill>
                          <a:effectLst/>
                          <a:latin typeface="Cambria" panose="02040503050406030204" pitchFamily="18" charset="0"/>
                          <a:ea typeface="Cambria" panose="02040503050406030204" pitchFamily="18" charset="0"/>
                        </a:rPr>
                        <a:t>600</a:t>
                      </a:r>
                      <a:endParaRPr lang="en-IN" sz="1900" b="0" i="0" u="none" strike="noStrike" dirty="0">
                        <a:solidFill>
                          <a:schemeClr val="tx1">
                            <a:lumMod val="75000"/>
                            <a:lumOff val="25000"/>
                          </a:schemeClr>
                        </a:solidFill>
                        <a:effectLst/>
                        <a:latin typeface="Cambria" panose="02040503050406030204" pitchFamily="18" charset="0"/>
                        <a:ea typeface="Cambria" panose="02040503050406030204" pitchFamily="18" charset="0"/>
                      </a:endParaRPr>
                    </a:p>
                  </a:txBody>
                  <a:tcPr marL="210243" marR="109326" marT="109326" marB="10932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buNone/>
                      </a:pPr>
                      <a:r>
                        <a:rPr lang="en-IN" sz="1900" b="0" u="none" strike="noStrike" dirty="0">
                          <a:solidFill>
                            <a:schemeClr val="tx1">
                              <a:lumMod val="75000"/>
                              <a:lumOff val="25000"/>
                            </a:schemeClr>
                          </a:solidFill>
                          <a:effectLst/>
                          <a:latin typeface="Cambria" panose="02040503050406030204" pitchFamily="18" charset="0"/>
                          <a:ea typeface="Cambria" panose="02040503050406030204" pitchFamily="18" charset="0"/>
                        </a:rPr>
                        <a:t>479.3</a:t>
                      </a:r>
                      <a:endParaRPr lang="en-IN" sz="1900" b="0" i="0" u="none" strike="noStrike" dirty="0">
                        <a:solidFill>
                          <a:schemeClr val="tx1">
                            <a:lumMod val="75000"/>
                            <a:lumOff val="25000"/>
                          </a:schemeClr>
                        </a:solidFill>
                        <a:effectLst/>
                        <a:latin typeface="Cambria" panose="02040503050406030204" pitchFamily="18" charset="0"/>
                        <a:ea typeface="Cambria" panose="02040503050406030204" pitchFamily="18" charset="0"/>
                      </a:endParaRPr>
                    </a:p>
                  </a:txBody>
                  <a:tcPr marL="210243" marR="109326" marT="109326" marB="10932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buNone/>
                      </a:pPr>
                      <a:r>
                        <a:rPr lang="en-IN" sz="1900" b="0" u="none" strike="noStrike" dirty="0">
                          <a:solidFill>
                            <a:schemeClr val="tx1">
                              <a:lumMod val="75000"/>
                              <a:lumOff val="25000"/>
                            </a:schemeClr>
                          </a:solidFill>
                          <a:effectLst/>
                          <a:latin typeface="Cambria" panose="02040503050406030204" pitchFamily="18" charset="0"/>
                          <a:ea typeface="Cambria" panose="02040503050406030204" pitchFamily="18" charset="0"/>
                        </a:rPr>
                        <a:t>20.7</a:t>
                      </a:r>
                      <a:endParaRPr lang="en-IN" sz="1900" b="0" i="0" u="none" strike="noStrike" dirty="0">
                        <a:solidFill>
                          <a:schemeClr val="tx1">
                            <a:lumMod val="75000"/>
                            <a:lumOff val="25000"/>
                          </a:schemeClr>
                        </a:solidFill>
                        <a:effectLst/>
                        <a:latin typeface="Cambria" panose="02040503050406030204" pitchFamily="18" charset="0"/>
                        <a:ea typeface="Cambria" panose="02040503050406030204" pitchFamily="18" charset="0"/>
                      </a:endParaRPr>
                    </a:p>
                  </a:txBody>
                  <a:tcPr marL="210243" marR="109326" marT="109326" marB="10932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22272296"/>
                  </a:ext>
                </a:extLst>
              </a:tr>
              <a:tr h="0">
                <a:tc>
                  <a:txBody>
                    <a:bodyPr/>
                    <a:lstStyle/>
                    <a:p>
                      <a:pPr algn="ctr" fontAlgn="b">
                        <a:buNone/>
                      </a:pPr>
                      <a:r>
                        <a:rPr lang="en-IN" sz="1900" b="0" u="none" strike="noStrike">
                          <a:solidFill>
                            <a:schemeClr val="tx1">
                              <a:lumMod val="75000"/>
                              <a:lumOff val="25000"/>
                            </a:schemeClr>
                          </a:solidFill>
                          <a:effectLst/>
                          <a:latin typeface="Cambria" panose="02040503050406030204" pitchFamily="18" charset="0"/>
                          <a:ea typeface="Cambria" panose="02040503050406030204" pitchFamily="18" charset="0"/>
                        </a:rPr>
                        <a:t>Amoxicillin</a:t>
                      </a:r>
                      <a:endParaRPr lang="en-IN" sz="1900" b="0" i="0" u="none" strike="noStrike">
                        <a:solidFill>
                          <a:schemeClr val="tx1">
                            <a:lumMod val="75000"/>
                            <a:lumOff val="25000"/>
                          </a:schemeClr>
                        </a:solidFill>
                        <a:effectLst/>
                        <a:latin typeface="Cambria" panose="02040503050406030204" pitchFamily="18" charset="0"/>
                        <a:ea typeface="Cambria" panose="02040503050406030204" pitchFamily="18" charset="0"/>
                      </a:endParaRPr>
                    </a:p>
                  </a:txBody>
                  <a:tcPr marL="210243" marR="109326" marT="109326" marB="10932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buNone/>
                      </a:pPr>
                      <a:r>
                        <a:rPr lang="en-IN" sz="1900" b="0" u="none" strike="noStrike" dirty="0">
                          <a:solidFill>
                            <a:schemeClr val="tx1">
                              <a:lumMod val="75000"/>
                              <a:lumOff val="25000"/>
                            </a:schemeClr>
                          </a:solidFill>
                          <a:effectLst/>
                          <a:latin typeface="Cambria" panose="02040503050406030204" pitchFamily="18" charset="0"/>
                          <a:ea typeface="Cambria" panose="02040503050406030204" pitchFamily="18" charset="0"/>
                        </a:rPr>
                        <a:t>2482</a:t>
                      </a:r>
                      <a:endParaRPr lang="en-IN" sz="1900" b="0" i="0" u="none" strike="noStrike" dirty="0">
                        <a:solidFill>
                          <a:schemeClr val="tx1">
                            <a:lumMod val="75000"/>
                            <a:lumOff val="25000"/>
                          </a:schemeClr>
                        </a:solidFill>
                        <a:effectLst/>
                        <a:latin typeface="Cambria" panose="02040503050406030204" pitchFamily="18" charset="0"/>
                        <a:ea typeface="Cambria" panose="02040503050406030204" pitchFamily="18" charset="0"/>
                      </a:endParaRPr>
                    </a:p>
                  </a:txBody>
                  <a:tcPr marL="210243" marR="109326" marT="109326" marB="10932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buNone/>
                      </a:pPr>
                      <a:r>
                        <a:rPr lang="en-IN" sz="1900" b="0" u="none" strike="noStrike" dirty="0">
                          <a:solidFill>
                            <a:schemeClr val="tx1">
                              <a:lumMod val="75000"/>
                              <a:lumOff val="25000"/>
                            </a:schemeClr>
                          </a:solidFill>
                          <a:effectLst/>
                          <a:latin typeface="Cambria" panose="02040503050406030204" pitchFamily="18" charset="0"/>
                          <a:ea typeface="Cambria" panose="02040503050406030204" pitchFamily="18" charset="0"/>
                        </a:rPr>
                        <a:t>248.2</a:t>
                      </a:r>
                      <a:endParaRPr lang="en-IN" sz="1900" b="0" i="0" u="none" strike="noStrike" dirty="0">
                        <a:solidFill>
                          <a:schemeClr val="tx1">
                            <a:lumMod val="75000"/>
                            <a:lumOff val="25000"/>
                          </a:schemeClr>
                        </a:solidFill>
                        <a:effectLst/>
                        <a:latin typeface="Cambria" panose="02040503050406030204" pitchFamily="18" charset="0"/>
                        <a:ea typeface="Cambria" panose="02040503050406030204" pitchFamily="18" charset="0"/>
                      </a:endParaRPr>
                    </a:p>
                  </a:txBody>
                  <a:tcPr marL="210243" marR="109326" marT="109326" marB="10932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buNone/>
                      </a:pPr>
                      <a:r>
                        <a:rPr lang="en-IN" sz="1900" b="0" u="none" strike="noStrike" dirty="0">
                          <a:solidFill>
                            <a:schemeClr val="tx1">
                              <a:lumMod val="75000"/>
                              <a:lumOff val="25000"/>
                            </a:schemeClr>
                          </a:solidFill>
                          <a:effectLst/>
                          <a:latin typeface="Cambria" panose="02040503050406030204" pitchFamily="18" charset="0"/>
                          <a:ea typeface="Cambria" panose="02040503050406030204" pitchFamily="18" charset="0"/>
                        </a:rPr>
                        <a:t>340</a:t>
                      </a:r>
                      <a:endParaRPr lang="en-IN" sz="1900" b="0" i="0" u="none" strike="noStrike" dirty="0">
                        <a:solidFill>
                          <a:schemeClr val="tx1">
                            <a:lumMod val="75000"/>
                            <a:lumOff val="25000"/>
                          </a:schemeClr>
                        </a:solidFill>
                        <a:effectLst/>
                        <a:latin typeface="Cambria" panose="02040503050406030204" pitchFamily="18" charset="0"/>
                        <a:ea typeface="Cambria" panose="02040503050406030204" pitchFamily="18" charset="0"/>
                      </a:endParaRPr>
                    </a:p>
                  </a:txBody>
                  <a:tcPr marL="210243" marR="109326" marT="109326" marB="10932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buNone/>
                      </a:pPr>
                      <a:r>
                        <a:rPr lang="en-IN" sz="1900" b="0" u="none" strike="noStrike" dirty="0">
                          <a:solidFill>
                            <a:schemeClr val="tx1">
                              <a:lumMod val="75000"/>
                              <a:lumOff val="25000"/>
                            </a:schemeClr>
                          </a:solidFill>
                          <a:effectLst/>
                          <a:latin typeface="Cambria" panose="02040503050406030204" pitchFamily="18" charset="0"/>
                          <a:ea typeface="Cambria" panose="02040503050406030204" pitchFamily="18" charset="0"/>
                        </a:rPr>
                        <a:t>1320</a:t>
                      </a:r>
                      <a:endParaRPr lang="en-IN" sz="1900" b="0" i="0" u="none" strike="noStrike" dirty="0">
                        <a:solidFill>
                          <a:schemeClr val="tx1">
                            <a:lumMod val="75000"/>
                            <a:lumOff val="25000"/>
                          </a:schemeClr>
                        </a:solidFill>
                        <a:effectLst/>
                        <a:latin typeface="Cambria" panose="02040503050406030204" pitchFamily="18" charset="0"/>
                        <a:ea typeface="Cambria" panose="02040503050406030204" pitchFamily="18" charset="0"/>
                      </a:endParaRPr>
                    </a:p>
                  </a:txBody>
                  <a:tcPr marL="210243" marR="109326" marT="109326" marB="10932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buNone/>
                      </a:pPr>
                      <a:r>
                        <a:rPr lang="en-IN" sz="1900" b="0" u="none" strike="noStrike" dirty="0">
                          <a:solidFill>
                            <a:schemeClr val="tx1">
                              <a:lumMod val="75000"/>
                              <a:lumOff val="25000"/>
                            </a:schemeClr>
                          </a:solidFill>
                          <a:effectLst/>
                          <a:latin typeface="Cambria" panose="02040503050406030204" pitchFamily="18" charset="0"/>
                          <a:ea typeface="Cambria" panose="02040503050406030204" pitchFamily="18" charset="0"/>
                        </a:rPr>
                        <a:t>1071.8</a:t>
                      </a:r>
                      <a:endParaRPr lang="en-IN" sz="1900" b="0" i="0" u="none" strike="noStrike" dirty="0">
                        <a:solidFill>
                          <a:schemeClr val="tx1">
                            <a:lumMod val="75000"/>
                            <a:lumOff val="25000"/>
                          </a:schemeClr>
                        </a:solidFill>
                        <a:effectLst/>
                        <a:latin typeface="Cambria" panose="02040503050406030204" pitchFamily="18" charset="0"/>
                        <a:ea typeface="Cambria" panose="02040503050406030204" pitchFamily="18" charset="0"/>
                      </a:endParaRPr>
                    </a:p>
                  </a:txBody>
                  <a:tcPr marL="210243" marR="109326" marT="109326" marB="10932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buNone/>
                      </a:pPr>
                      <a:r>
                        <a:rPr lang="en-IN" sz="1900" b="0" u="none" strike="noStrike" dirty="0">
                          <a:solidFill>
                            <a:schemeClr val="tx1">
                              <a:lumMod val="75000"/>
                              <a:lumOff val="25000"/>
                            </a:schemeClr>
                          </a:solidFill>
                          <a:effectLst/>
                          <a:latin typeface="Cambria" panose="02040503050406030204" pitchFamily="18" charset="0"/>
                          <a:ea typeface="Cambria" panose="02040503050406030204" pitchFamily="18" charset="0"/>
                        </a:rPr>
                        <a:t>91.8</a:t>
                      </a:r>
                      <a:endParaRPr lang="en-IN" sz="1900" b="0" i="0" u="none" strike="noStrike" dirty="0">
                        <a:solidFill>
                          <a:schemeClr val="tx1">
                            <a:lumMod val="75000"/>
                            <a:lumOff val="25000"/>
                          </a:schemeClr>
                        </a:solidFill>
                        <a:effectLst/>
                        <a:latin typeface="Cambria" panose="02040503050406030204" pitchFamily="18" charset="0"/>
                        <a:ea typeface="Cambria" panose="02040503050406030204" pitchFamily="18" charset="0"/>
                      </a:endParaRPr>
                    </a:p>
                  </a:txBody>
                  <a:tcPr marL="210243" marR="109326" marT="109326" marB="10932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774628073"/>
                  </a:ext>
                </a:extLst>
              </a:tr>
              <a:tr h="0">
                <a:tc>
                  <a:txBody>
                    <a:bodyPr/>
                    <a:lstStyle/>
                    <a:p>
                      <a:pPr algn="ctr" fontAlgn="b">
                        <a:buNone/>
                      </a:pPr>
                      <a:r>
                        <a:rPr lang="en-IN" sz="1900" b="0" u="none" strike="noStrike" dirty="0">
                          <a:solidFill>
                            <a:schemeClr val="tx1">
                              <a:lumMod val="75000"/>
                              <a:lumOff val="25000"/>
                            </a:schemeClr>
                          </a:solidFill>
                          <a:effectLst/>
                          <a:latin typeface="Cambria" panose="02040503050406030204" pitchFamily="18" charset="0"/>
                          <a:ea typeface="Cambria" panose="02040503050406030204" pitchFamily="18" charset="0"/>
                        </a:rPr>
                        <a:t>Metformin</a:t>
                      </a:r>
                      <a:endParaRPr lang="en-IN" sz="1900" b="0" i="0" u="none" strike="noStrike" dirty="0">
                        <a:solidFill>
                          <a:schemeClr val="tx1">
                            <a:lumMod val="75000"/>
                            <a:lumOff val="25000"/>
                          </a:schemeClr>
                        </a:solidFill>
                        <a:effectLst/>
                        <a:latin typeface="Cambria" panose="02040503050406030204" pitchFamily="18" charset="0"/>
                        <a:ea typeface="Cambria" panose="02040503050406030204" pitchFamily="18" charset="0"/>
                      </a:endParaRPr>
                    </a:p>
                  </a:txBody>
                  <a:tcPr marL="210243" marR="109326" marT="109326" marB="10932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buNone/>
                      </a:pPr>
                      <a:r>
                        <a:rPr lang="en-IN" sz="1900" b="0" u="none" strike="noStrike" dirty="0">
                          <a:solidFill>
                            <a:schemeClr val="tx1">
                              <a:lumMod val="75000"/>
                              <a:lumOff val="25000"/>
                            </a:schemeClr>
                          </a:solidFill>
                          <a:effectLst/>
                          <a:latin typeface="Cambria" panose="02040503050406030204" pitchFamily="18" charset="0"/>
                          <a:ea typeface="Cambria" panose="02040503050406030204" pitchFamily="18" charset="0"/>
                        </a:rPr>
                        <a:t>4330</a:t>
                      </a:r>
                      <a:endParaRPr lang="en-IN" sz="1900" b="0" i="0" u="none" strike="noStrike" dirty="0">
                        <a:solidFill>
                          <a:schemeClr val="tx1">
                            <a:lumMod val="75000"/>
                            <a:lumOff val="25000"/>
                          </a:schemeClr>
                        </a:solidFill>
                        <a:effectLst/>
                        <a:latin typeface="Cambria" panose="02040503050406030204" pitchFamily="18" charset="0"/>
                        <a:ea typeface="Cambria" panose="02040503050406030204" pitchFamily="18" charset="0"/>
                      </a:endParaRPr>
                    </a:p>
                  </a:txBody>
                  <a:tcPr marL="210243" marR="109326" marT="109326" marB="10932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buNone/>
                      </a:pPr>
                      <a:r>
                        <a:rPr lang="en-IN" sz="1900" b="0" u="none" strike="noStrike" dirty="0">
                          <a:solidFill>
                            <a:schemeClr val="tx1">
                              <a:lumMod val="75000"/>
                              <a:lumOff val="25000"/>
                            </a:schemeClr>
                          </a:solidFill>
                          <a:effectLst/>
                          <a:latin typeface="Cambria" panose="02040503050406030204" pitchFamily="18" charset="0"/>
                          <a:ea typeface="Cambria" panose="02040503050406030204" pitchFamily="18" charset="0"/>
                        </a:rPr>
                        <a:t>433</a:t>
                      </a:r>
                      <a:endParaRPr lang="en-IN" sz="1900" b="0" i="0" u="none" strike="noStrike" dirty="0">
                        <a:solidFill>
                          <a:schemeClr val="tx1">
                            <a:lumMod val="75000"/>
                            <a:lumOff val="25000"/>
                          </a:schemeClr>
                        </a:solidFill>
                        <a:effectLst/>
                        <a:latin typeface="Cambria" panose="02040503050406030204" pitchFamily="18" charset="0"/>
                        <a:ea typeface="Cambria" panose="02040503050406030204" pitchFamily="18" charset="0"/>
                      </a:endParaRPr>
                    </a:p>
                  </a:txBody>
                  <a:tcPr marL="210243" marR="109326" marT="109326" marB="10932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buNone/>
                      </a:pPr>
                      <a:r>
                        <a:rPr lang="en-IN" sz="1900" b="0" u="none" strike="noStrike">
                          <a:solidFill>
                            <a:schemeClr val="tx1">
                              <a:lumMod val="75000"/>
                              <a:lumOff val="25000"/>
                            </a:schemeClr>
                          </a:solidFill>
                          <a:effectLst/>
                          <a:latin typeface="Cambria" panose="02040503050406030204" pitchFamily="18" charset="0"/>
                          <a:ea typeface="Cambria" panose="02040503050406030204" pitchFamily="18" charset="0"/>
                        </a:rPr>
                        <a:t>530</a:t>
                      </a:r>
                      <a:endParaRPr lang="en-IN" sz="1900" b="0" i="0" u="none" strike="noStrike">
                        <a:solidFill>
                          <a:schemeClr val="tx1">
                            <a:lumMod val="75000"/>
                            <a:lumOff val="25000"/>
                          </a:schemeClr>
                        </a:solidFill>
                        <a:effectLst/>
                        <a:latin typeface="Cambria" panose="02040503050406030204" pitchFamily="18" charset="0"/>
                        <a:ea typeface="Cambria" panose="02040503050406030204" pitchFamily="18" charset="0"/>
                      </a:endParaRPr>
                    </a:p>
                  </a:txBody>
                  <a:tcPr marL="210243" marR="109326" marT="109326" marB="10932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buNone/>
                      </a:pPr>
                      <a:r>
                        <a:rPr lang="en-IN" sz="1900" b="0" u="none" strike="noStrike" dirty="0">
                          <a:solidFill>
                            <a:schemeClr val="tx1">
                              <a:lumMod val="75000"/>
                              <a:lumOff val="25000"/>
                            </a:schemeClr>
                          </a:solidFill>
                          <a:effectLst/>
                          <a:latin typeface="Cambria" panose="02040503050406030204" pitchFamily="18" charset="0"/>
                          <a:ea typeface="Cambria" panose="02040503050406030204" pitchFamily="18" charset="0"/>
                        </a:rPr>
                        <a:t>2040</a:t>
                      </a:r>
                      <a:endParaRPr lang="en-IN" sz="1900" b="0" i="0" u="none" strike="noStrike" dirty="0">
                        <a:solidFill>
                          <a:schemeClr val="tx1">
                            <a:lumMod val="75000"/>
                            <a:lumOff val="25000"/>
                          </a:schemeClr>
                        </a:solidFill>
                        <a:effectLst/>
                        <a:latin typeface="Cambria" panose="02040503050406030204" pitchFamily="18" charset="0"/>
                        <a:ea typeface="Cambria" panose="02040503050406030204" pitchFamily="18" charset="0"/>
                      </a:endParaRPr>
                    </a:p>
                  </a:txBody>
                  <a:tcPr marL="210243" marR="109326" marT="109326" marB="10932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buNone/>
                      </a:pPr>
                      <a:r>
                        <a:rPr lang="en-IN" sz="1900" b="0" u="none" strike="noStrike" dirty="0">
                          <a:solidFill>
                            <a:schemeClr val="tx1">
                              <a:lumMod val="75000"/>
                              <a:lumOff val="25000"/>
                            </a:schemeClr>
                          </a:solidFill>
                          <a:effectLst/>
                          <a:latin typeface="Cambria" panose="02040503050406030204" pitchFamily="18" charset="0"/>
                          <a:ea typeface="Cambria" panose="02040503050406030204" pitchFamily="18" charset="0"/>
                        </a:rPr>
                        <a:t>1607</a:t>
                      </a:r>
                      <a:endParaRPr lang="en-IN" sz="1900" b="0" i="0" u="none" strike="noStrike" dirty="0">
                        <a:solidFill>
                          <a:schemeClr val="tx1">
                            <a:lumMod val="75000"/>
                            <a:lumOff val="25000"/>
                          </a:schemeClr>
                        </a:solidFill>
                        <a:effectLst/>
                        <a:latin typeface="Cambria" panose="02040503050406030204" pitchFamily="18" charset="0"/>
                        <a:ea typeface="Cambria" panose="02040503050406030204" pitchFamily="18" charset="0"/>
                      </a:endParaRPr>
                    </a:p>
                  </a:txBody>
                  <a:tcPr marL="210243" marR="109326" marT="109326" marB="10932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buNone/>
                      </a:pPr>
                      <a:r>
                        <a:rPr lang="en-IN" sz="1900" b="0" u="none" strike="noStrike" dirty="0">
                          <a:solidFill>
                            <a:schemeClr val="tx1">
                              <a:lumMod val="75000"/>
                              <a:lumOff val="25000"/>
                            </a:schemeClr>
                          </a:solidFill>
                          <a:effectLst/>
                          <a:latin typeface="Cambria" panose="02040503050406030204" pitchFamily="18" charset="0"/>
                          <a:ea typeface="Cambria" panose="02040503050406030204" pitchFamily="18" charset="0"/>
                        </a:rPr>
                        <a:t>97</a:t>
                      </a:r>
                      <a:endParaRPr lang="en-IN" sz="1900" b="0" i="0" u="none" strike="noStrike" dirty="0">
                        <a:solidFill>
                          <a:schemeClr val="tx1">
                            <a:lumMod val="75000"/>
                            <a:lumOff val="25000"/>
                          </a:schemeClr>
                        </a:solidFill>
                        <a:effectLst/>
                        <a:latin typeface="Cambria" panose="02040503050406030204" pitchFamily="18" charset="0"/>
                        <a:ea typeface="Cambria" panose="02040503050406030204" pitchFamily="18" charset="0"/>
                      </a:endParaRPr>
                    </a:p>
                  </a:txBody>
                  <a:tcPr marL="210243" marR="109326" marT="109326" marB="10932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52178322"/>
                  </a:ext>
                </a:extLst>
              </a:tr>
              <a:tr h="0">
                <a:tc>
                  <a:txBody>
                    <a:bodyPr/>
                    <a:lstStyle/>
                    <a:p>
                      <a:pPr algn="ctr" fontAlgn="b">
                        <a:buNone/>
                      </a:pPr>
                      <a:r>
                        <a:rPr lang="en-IN" sz="1900" b="0" u="none" strike="noStrike">
                          <a:solidFill>
                            <a:schemeClr val="tx1">
                              <a:lumMod val="75000"/>
                              <a:lumOff val="25000"/>
                            </a:schemeClr>
                          </a:solidFill>
                          <a:effectLst/>
                          <a:latin typeface="Cambria" panose="02040503050406030204" pitchFamily="18" charset="0"/>
                          <a:ea typeface="Cambria" panose="02040503050406030204" pitchFamily="18" charset="0"/>
                        </a:rPr>
                        <a:t>Atenolol</a:t>
                      </a:r>
                      <a:endParaRPr lang="en-IN" sz="1900" b="0" i="0" u="none" strike="noStrike">
                        <a:solidFill>
                          <a:schemeClr val="tx1">
                            <a:lumMod val="75000"/>
                            <a:lumOff val="25000"/>
                          </a:schemeClr>
                        </a:solidFill>
                        <a:effectLst/>
                        <a:latin typeface="Cambria" panose="02040503050406030204" pitchFamily="18" charset="0"/>
                        <a:ea typeface="Cambria" panose="02040503050406030204" pitchFamily="18" charset="0"/>
                      </a:endParaRPr>
                    </a:p>
                  </a:txBody>
                  <a:tcPr marL="210243" marR="109326" marT="109326" marB="10932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buNone/>
                      </a:pPr>
                      <a:r>
                        <a:rPr lang="en-IN" sz="1900" b="0" u="none" strike="noStrike" dirty="0">
                          <a:solidFill>
                            <a:schemeClr val="tx1">
                              <a:lumMod val="75000"/>
                              <a:lumOff val="25000"/>
                            </a:schemeClr>
                          </a:solidFill>
                          <a:effectLst/>
                          <a:latin typeface="Cambria" panose="02040503050406030204" pitchFamily="18" charset="0"/>
                          <a:ea typeface="Cambria" panose="02040503050406030204" pitchFamily="18" charset="0"/>
                        </a:rPr>
                        <a:t>4280</a:t>
                      </a:r>
                      <a:endParaRPr lang="en-IN" sz="1900" b="0" i="0" u="none" strike="noStrike" dirty="0">
                        <a:solidFill>
                          <a:schemeClr val="tx1">
                            <a:lumMod val="75000"/>
                            <a:lumOff val="25000"/>
                          </a:schemeClr>
                        </a:solidFill>
                        <a:effectLst/>
                        <a:latin typeface="Cambria" panose="02040503050406030204" pitchFamily="18" charset="0"/>
                        <a:ea typeface="Cambria" panose="02040503050406030204" pitchFamily="18" charset="0"/>
                      </a:endParaRPr>
                    </a:p>
                  </a:txBody>
                  <a:tcPr marL="210243" marR="109326" marT="109326" marB="10932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buNone/>
                      </a:pPr>
                      <a:r>
                        <a:rPr lang="en-IN" sz="1900" b="0" u="none" strike="noStrike">
                          <a:solidFill>
                            <a:schemeClr val="tx1">
                              <a:lumMod val="75000"/>
                              <a:lumOff val="25000"/>
                            </a:schemeClr>
                          </a:solidFill>
                          <a:effectLst/>
                          <a:latin typeface="Cambria" panose="02040503050406030204" pitchFamily="18" charset="0"/>
                          <a:ea typeface="Cambria" panose="02040503050406030204" pitchFamily="18" charset="0"/>
                        </a:rPr>
                        <a:t>428</a:t>
                      </a:r>
                      <a:endParaRPr lang="en-IN" sz="1900" b="0" i="0" u="none" strike="noStrike">
                        <a:solidFill>
                          <a:schemeClr val="tx1">
                            <a:lumMod val="75000"/>
                            <a:lumOff val="25000"/>
                          </a:schemeClr>
                        </a:solidFill>
                        <a:effectLst/>
                        <a:latin typeface="Cambria" panose="02040503050406030204" pitchFamily="18" charset="0"/>
                        <a:ea typeface="Cambria" panose="02040503050406030204" pitchFamily="18" charset="0"/>
                      </a:endParaRPr>
                    </a:p>
                  </a:txBody>
                  <a:tcPr marL="210243" marR="109326" marT="109326" marB="10932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buNone/>
                      </a:pPr>
                      <a:r>
                        <a:rPr lang="en-IN" sz="1900" b="0" u="none" strike="noStrike" dirty="0">
                          <a:solidFill>
                            <a:schemeClr val="tx1">
                              <a:lumMod val="75000"/>
                              <a:lumOff val="25000"/>
                            </a:schemeClr>
                          </a:solidFill>
                          <a:effectLst/>
                          <a:latin typeface="Cambria" panose="02040503050406030204" pitchFamily="18" charset="0"/>
                          <a:ea typeface="Cambria" panose="02040503050406030204" pitchFamily="18" charset="0"/>
                        </a:rPr>
                        <a:t>600</a:t>
                      </a:r>
                      <a:endParaRPr lang="en-IN" sz="1900" b="0" i="0" u="none" strike="noStrike" dirty="0">
                        <a:solidFill>
                          <a:schemeClr val="tx1">
                            <a:lumMod val="75000"/>
                            <a:lumOff val="25000"/>
                          </a:schemeClr>
                        </a:solidFill>
                        <a:effectLst/>
                        <a:latin typeface="Cambria" panose="02040503050406030204" pitchFamily="18" charset="0"/>
                        <a:ea typeface="Cambria" panose="02040503050406030204" pitchFamily="18" charset="0"/>
                      </a:endParaRPr>
                    </a:p>
                  </a:txBody>
                  <a:tcPr marL="210243" marR="109326" marT="109326" marB="10932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buNone/>
                      </a:pPr>
                      <a:r>
                        <a:rPr lang="en-IN" sz="1900" b="0" u="none" strike="noStrike" dirty="0">
                          <a:solidFill>
                            <a:schemeClr val="tx1">
                              <a:lumMod val="75000"/>
                              <a:lumOff val="25000"/>
                            </a:schemeClr>
                          </a:solidFill>
                          <a:effectLst/>
                          <a:latin typeface="Cambria" panose="02040503050406030204" pitchFamily="18" charset="0"/>
                          <a:ea typeface="Cambria" panose="02040503050406030204" pitchFamily="18" charset="0"/>
                        </a:rPr>
                        <a:t>2250</a:t>
                      </a:r>
                      <a:endParaRPr lang="en-IN" sz="1900" b="0" i="0" u="none" strike="noStrike" dirty="0">
                        <a:solidFill>
                          <a:schemeClr val="tx1">
                            <a:lumMod val="75000"/>
                            <a:lumOff val="25000"/>
                          </a:schemeClr>
                        </a:solidFill>
                        <a:effectLst/>
                        <a:latin typeface="Cambria" panose="02040503050406030204" pitchFamily="18" charset="0"/>
                        <a:ea typeface="Cambria" panose="02040503050406030204" pitchFamily="18" charset="0"/>
                      </a:endParaRPr>
                    </a:p>
                  </a:txBody>
                  <a:tcPr marL="210243" marR="109326" marT="109326" marB="10932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buNone/>
                      </a:pPr>
                      <a:r>
                        <a:rPr lang="en-IN" sz="1900" b="0" u="none" strike="noStrike" dirty="0">
                          <a:solidFill>
                            <a:schemeClr val="tx1">
                              <a:lumMod val="75000"/>
                              <a:lumOff val="25000"/>
                            </a:schemeClr>
                          </a:solidFill>
                          <a:effectLst/>
                          <a:latin typeface="Cambria" panose="02040503050406030204" pitchFamily="18" charset="0"/>
                          <a:ea typeface="Cambria" panose="02040503050406030204" pitchFamily="18" charset="0"/>
                        </a:rPr>
                        <a:t>1822</a:t>
                      </a:r>
                      <a:endParaRPr lang="en-IN" sz="1900" b="0" i="0" u="none" strike="noStrike" dirty="0">
                        <a:solidFill>
                          <a:schemeClr val="tx1">
                            <a:lumMod val="75000"/>
                            <a:lumOff val="25000"/>
                          </a:schemeClr>
                        </a:solidFill>
                        <a:effectLst/>
                        <a:latin typeface="Cambria" panose="02040503050406030204" pitchFamily="18" charset="0"/>
                        <a:ea typeface="Cambria" panose="02040503050406030204" pitchFamily="18" charset="0"/>
                      </a:endParaRPr>
                    </a:p>
                  </a:txBody>
                  <a:tcPr marL="210243" marR="109326" marT="109326" marB="10932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buNone/>
                      </a:pPr>
                      <a:r>
                        <a:rPr lang="en-IN" sz="1900" b="0" u="none" strike="noStrike" dirty="0">
                          <a:solidFill>
                            <a:schemeClr val="tx1">
                              <a:lumMod val="75000"/>
                              <a:lumOff val="25000"/>
                            </a:schemeClr>
                          </a:solidFill>
                          <a:effectLst/>
                          <a:latin typeface="Cambria" panose="02040503050406030204" pitchFamily="18" charset="0"/>
                          <a:ea typeface="Cambria" panose="02040503050406030204" pitchFamily="18" charset="0"/>
                        </a:rPr>
                        <a:t>172</a:t>
                      </a:r>
                      <a:endParaRPr lang="en-IN" sz="1900" b="0" i="0" u="none" strike="noStrike" dirty="0">
                        <a:solidFill>
                          <a:schemeClr val="tx1">
                            <a:lumMod val="75000"/>
                            <a:lumOff val="25000"/>
                          </a:schemeClr>
                        </a:solidFill>
                        <a:effectLst/>
                        <a:latin typeface="Cambria" panose="02040503050406030204" pitchFamily="18" charset="0"/>
                        <a:ea typeface="Cambria" panose="02040503050406030204" pitchFamily="18" charset="0"/>
                      </a:endParaRPr>
                    </a:p>
                  </a:txBody>
                  <a:tcPr marL="210243" marR="109326" marT="109326" marB="10932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655417793"/>
                  </a:ext>
                </a:extLst>
              </a:tr>
              <a:tr h="0">
                <a:tc>
                  <a:txBody>
                    <a:bodyPr/>
                    <a:lstStyle/>
                    <a:p>
                      <a:pPr algn="ctr" fontAlgn="b">
                        <a:buNone/>
                      </a:pPr>
                      <a:r>
                        <a:rPr lang="en-IN" sz="1900" b="0" u="none" strike="noStrike">
                          <a:solidFill>
                            <a:schemeClr val="tx1">
                              <a:lumMod val="75000"/>
                              <a:lumOff val="25000"/>
                            </a:schemeClr>
                          </a:solidFill>
                          <a:effectLst/>
                          <a:latin typeface="Cambria" panose="02040503050406030204" pitchFamily="18" charset="0"/>
                          <a:ea typeface="Cambria" panose="02040503050406030204" pitchFamily="18" charset="0"/>
                        </a:rPr>
                        <a:t>Diclofenac</a:t>
                      </a:r>
                      <a:endParaRPr lang="en-IN" sz="1900" b="0" i="0" u="none" strike="noStrike">
                        <a:solidFill>
                          <a:schemeClr val="tx1">
                            <a:lumMod val="75000"/>
                            <a:lumOff val="25000"/>
                          </a:schemeClr>
                        </a:solidFill>
                        <a:effectLst/>
                        <a:latin typeface="Cambria" panose="02040503050406030204" pitchFamily="18" charset="0"/>
                        <a:ea typeface="Cambria" panose="02040503050406030204" pitchFamily="18" charset="0"/>
                      </a:endParaRPr>
                    </a:p>
                  </a:txBody>
                  <a:tcPr marL="210243" marR="109326" marT="109326" marB="10932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buNone/>
                      </a:pPr>
                      <a:r>
                        <a:rPr lang="en-IN" sz="1900" b="0" u="none" strike="noStrike" dirty="0">
                          <a:solidFill>
                            <a:schemeClr val="tx1">
                              <a:lumMod val="75000"/>
                              <a:lumOff val="25000"/>
                            </a:schemeClr>
                          </a:solidFill>
                          <a:effectLst/>
                          <a:latin typeface="Cambria" panose="02040503050406030204" pitchFamily="18" charset="0"/>
                          <a:ea typeface="Cambria" panose="02040503050406030204" pitchFamily="18" charset="0"/>
                        </a:rPr>
                        <a:t>1926</a:t>
                      </a:r>
                      <a:endParaRPr lang="en-IN" sz="1900" b="0" i="0" u="none" strike="noStrike" dirty="0">
                        <a:solidFill>
                          <a:schemeClr val="tx1">
                            <a:lumMod val="75000"/>
                            <a:lumOff val="25000"/>
                          </a:schemeClr>
                        </a:solidFill>
                        <a:effectLst/>
                        <a:latin typeface="Cambria" panose="02040503050406030204" pitchFamily="18" charset="0"/>
                        <a:ea typeface="Cambria" panose="02040503050406030204" pitchFamily="18" charset="0"/>
                      </a:endParaRPr>
                    </a:p>
                  </a:txBody>
                  <a:tcPr marL="210243" marR="109326" marT="109326" marB="10932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buNone/>
                      </a:pPr>
                      <a:r>
                        <a:rPr lang="en-IN" sz="1900" b="0" u="none" strike="noStrike">
                          <a:solidFill>
                            <a:schemeClr val="tx1">
                              <a:lumMod val="75000"/>
                              <a:lumOff val="25000"/>
                            </a:schemeClr>
                          </a:solidFill>
                          <a:effectLst/>
                          <a:latin typeface="Cambria" panose="02040503050406030204" pitchFamily="18" charset="0"/>
                          <a:ea typeface="Cambria" panose="02040503050406030204" pitchFamily="18" charset="0"/>
                        </a:rPr>
                        <a:t>192.6</a:t>
                      </a:r>
                      <a:endParaRPr lang="en-IN" sz="1900" b="0" i="0" u="none" strike="noStrike">
                        <a:solidFill>
                          <a:schemeClr val="tx1">
                            <a:lumMod val="75000"/>
                            <a:lumOff val="25000"/>
                          </a:schemeClr>
                        </a:solidFill>
                        <a:effectLst/>
                        <a:latin typeface="Cambria" panose="02040503050406030204" pitchFamily="18" charset="0"/>
                        <a:ea typeface="Cambria" panose="02040503050406030204" pitchFamily="18" charset="0"/>
                      </a:endParaRPr>
                    </a:p>
                  </a:txBody>
                  <a:tcPr marL="210243" marR="109326" marT="109326" marB="10932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buNone/>
                      </a:pPr>
                      <a:r>
                        <a:rPr lang="en-IN" sz="1900" b="0" u="none" strike="noStrike">
                          <a:solidFill>
                            <a:schemeClr val="tx1">
                              <a:lumMod val="75000"/>
                              <a:lumOff val="25000"/>
                            </a:schemeClr>
                          </a:solidFill>
                          <a:effectLst/>
                          <a:latin typeface="Cambria" panose="02040503050406030204" pitchFamily="18" charset="0"/>
                          <a:ea typeface="Cambria" panose="02040503050406030204" pitchFamily="18" charset="0"/>
                        </a:rPr>
                        <a:t>320</a:t>
                      </a:r>
                      <a:endParaRPr lang="en-IN" sz="1900" b="0" i="0" u="none" strike="noStrike">
                        <a:solidFill>
                          <a:schemeClr val="tx1">
                            <a:lumMod val="75000"/>
                            <a:lumOff val="25000"/>
                          </a:schemeClr>
                        </a:solidFill>
                        <a:effectLst/>
                        <a:latin typeface="Cambria" panose="02040503050406030204" pitchFamily="18" charset="0"/>
                        <a:ea typeface="Cambria" panose="02040503050406030204" pitchFamily="18" charset="0"/>
                      </a:endParaRPr>
                    </a:p>
                  </a:txBody>
                  <a:tcPr marL="210243" marR="109326" marT="109326" marB="10932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buNone/>
                      </a:pPr>
                      <a:r>
                        <a:rPr lang="en-IN" sz="1900" b="0" u="none" strike="noStrike" dirty="0">
                          <a:solidFill>
                            <a:schemeClr val="tx1">
                              <a:lumMod val="75000"/>
                              <a:lumOff val="25000"/>
                            </a:schemeClr>
                          </a:solidFill>
                          <a:effectLst/>
                          <a:latin typeface="Cambria" panose="02040503050406030204" pitchFamily="18" charset="0"/>
                          <a:ea typeface="Cambria" panose="02040503050406030204" pitchFamily="18" charset="0"/>
                        </a:rPr>
                        <a:t>1160</a:t>
                      </a:r>
                      <a:endParaRPr lang="en-IN" sz="1900" b="0" i="0" u="none" strike="noStrike" dirty="0">
                        <a:solidFill>
                          <a:schemeClr val="tx1">
                            <a:lumMod val="75000"/>
                            <a:lumOff val="25000"/>
                          </a:schemeClr>
                        </a:solidFill>
                        <a:effectLst/>
                        <a:latin typeface="Cambria" panose="02040503050406030204" pitchFamily="18" charset="0"/>
                        <a:ea typeface="Cambria" panose="02040503050406030204" pitchFamily="18" charset="0"/>
                      </a:endParaRPr>
                    </a:p>
                  </a:txBody>
                  <a:tcPr marL="210243" marR="109326" marT="109326" marB="10932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buNone/>
                      </a:pPr>
                      <a:r>
                        <a:rPr lang="en-IN" sz="1900" b="0" u="none" strike="noStrike" dirty="0">
                          <a:solidFill>
                            <a:schemeClr val="tx1">
                              <a:lumMod val="75000"/>
                              <a:lumOff val="25000"/>
                            </a:schemeClr>
                          </a:solidFill>
                          <a:effectLst/>
                          <a:latin typeface="Cambria" panose="02040503050406030204" pitchFamily="18" charset="0"/>
                          <a:ea typeface="Cambria" panose="02040503050406030204" pitchFamily="18" charset="0"/>
                        </a:rPr>
                        <a:t>967.4</a:t>
                      </a:r>
                      <a:endParaRPr lang="en-IN" sz="1900" b="0" i="0" u="none" strike="noStrike" dirty="0">
                        <a:solidFill>
                          <a:schemeClr val="tx1">
                            <a:lumMod val="75000"/>
                            <a:lumOff val="25000"/>
                          </a:schemeClr>
                        </a:solidFill>
                        <a:effectLst/>
                        <a:latin typeface="Cambria" panose="02040503050406030204" pitchFamily="18" charset="0"/>
                        <a:ea typeface="Cambria" panose="02040503050406030204" pitchFamily="18" charset="0"/>
                      </a:endParaRPr>
                    </a:p>
                  </a:txBody>
                  <a:tcPr marL="210243" marR="109326" marT="109326" marB="10932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buNone/>
                      </a:pPr>
                      <a:r>
                        <a:rPr lang="en-IN" sz="1900" b="0" u="none" strike="noStrike" dirty="0">
                          <a:solidFill>
                            <a:schemeClr val="tx1">
                              <a:lumMod val="75000"/>
                              <a:lumOff val="25000"/>
                            </a:schemeClr>
                          </a:solidFill>
                          <a:effectLst/>
                          <a:latin typeface="Cambria" panose="02040503050406030204" pitchFamily="18" charset="0"/>
                          <a:ea typeface="Cambria" panose="02040503050406030204" pitchFamily="18" charset="0"/>
                        </a:rPr>
                        <a:t>127.4</a:t>
                      </a:r>
                      <a:endParaRPr lang="en-IN" sz="1900" b="0" i="0" u="none" strike="noStrike" dirty="0">
                        <a:solidFill>
                          <a:schemeClr val="tx1">
                            <a:lumMod val="75000"/>
                            <a:lumOff val="25000"/>
                          </a:schemeClr>
                        </a:solidFill>
                        <a:effectLst/>
                        <a:latin typeface="Cambria" panose="02040503050406030204" pitchFamily="18" charset="0"/>
                        <a:ea typeface="Cambria" panose="02040503050406030204" pitchFamily="18" charset="0"/>
                      </a:endParaRPr>
                    </a:p>
                  </a:txBody>
                  <a:tcPr marL="210243" marR="109326" marT="109326" marB="10932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084809265"/>
                  </a:ext>
                </a:extLst>
              </a:tr>
            </a:tbl>
          </a:graphicData>
        </a:graphic>
      </p:graphicFrame>
      <p:pic>
        <p:nvPicPr>
          <p:cNvPr id="2" name="Picture 1">
            <a:extLst>
              <a:ext uri="{FF2B5EF4-FFF2-40B4-BE49-F238E27FC236}">
                <a16:creationId xmlns:a16="http://schemas.microsoft.com/office/drawing/2014/main" id="{8A5D7D18-9F05-6080-08E7-D43EB35262D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7147" y="102626"/>
            <a:ext cx="835564" cy="644626"/>
          </a:xfrm>
          <a:prstGeom prst="rect">
            <a:avLst/>
          </a:prstGeom>
        </p:spPr>
      </p:pic>
      <p:pic>
        <p:nvPicPr>
          <p:cNvPr id="3" name="Picture 4">
            <a:extLst>
              <a:ext uri="{FF2B5EF4-FFF2-40B4-BE49-F238E27FC236}">
                <a16:creationId xmlns:a16="http://schemas.microsoft.com/office/drawing/2014/main" id="{D0BBC9E1-37FA-A6F2-3E43-74B9E3DB20F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962967" y="102627"/>
            <a:ext cx="1061885" cy="6446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5653371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47B4322-8A64-FF53-0978-B9F169F312F5}"/>
            </a:ext>
          </a:extLst>
        </p:cNvPr>
        <p:cNvGrpSpPr/>
        <p:nvPr/>
      </p:nvGrpSpPr>
      <p:grpSpPr>
        <a:xfrm>
          <a:off x="0" y="0"/>
          <a:ext cx="0" cy="0"/>
          <a:chOff x="0" y="0"/>
          <a:chExt cx="0" cy="0"/>
        </a:xfrm>
      </p:grpSpPr>
      <p:sp>
        <p:nvSpPr>
          <p:cNvPr id="6" name="Rectangle 5">
            <a:extLst>
              <a:ext uri="{FF2B5EF4-FFF2-40B4-BE49-F238E27FC236}">
                <a16:creationId xmlns:a16="http://schemas.microsoft.com/office/drawing/2014/main" id="{E51002D2-1EF0-6084-3D8A-27570F83425A}"/>
              </a:ext>
            </a:extLst>
          </p:cNvPr>
          <p:cNvSpPr/>
          <p:nvPr/>
        </p:nvSpPr>
        <p:spPr>
          <a:xfrm>
            <a:off x="0" y="0"/>
            <a:ext cx="12192000" cy="810705"/>
          </a:xfrm>
          <a:prstGeom prst="rect">
            <a:avLst/>
          </a:prstGeom>
          <a:solidFill>
            <a:srgbClr val="00B4C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IN" sz="3500" b="1" dirty="0">
                <a:latin typeface="Cambria" panose="02040503050406030204" pitchFamily="18" charset="0"/>
                <a:ea typeface="Cambria" panose="02040503050406030204" pitchFamily="18" charset="0"/>
              </a:rPr>
              <a:t>E-Monitoring of Inventory</a:t>
            </a:r>
          </a:p>
        </p:txBody>
      </p:sp>
      <p:sp>
        <p:nvSpPr>
          <p:cNvPr id="16" name="TextBox 15">
            <a:extLst>
              <a:ext uri="{FF2B5EF4-FFF2-40B4-BE49-F238E27FC236}">
                <a16:creationId xmlns:a16="http://schemas.microsoft.com/office/drawing/2014/main" id="{48A70906-11BF-930A-9A0E-13918BF1D56C}"/>
              </a:ext>
            </a:extLst>
          </p:cNvPr>
          <p:cNvSpPr txBox="1"/>
          <p:nvPr/>
        </p:nvSpPr>
        <p:spPr>
          <a:xfrm>
            <a:off x="265522" y="1051893"/>
            <a:ext cx="8114908" cy="3416320"/>
          </a:xfrm>
          <a:prstGeom prst="rect">
            <a:avLst/>
          </a:prstGeom>
          <a:solidFill>
            <a:schemeClr val="accent5">
              <a:lumMod val="20000"/>
              <a:lumOff val="80000"/>
            </a:schemeClr>
          </a:solidFill>
        </p:spPr>
        <p:txBody>
          <a:bodyPr wrap="square" rtlCol="0">
            <a:spAutoFit/>
          </a:bodyPr>
          <a:lstStyle/>
          <a:p>
            <a:pPr marL="285750" indent="-285750">
              <a:buFont typeface="Wingdings" panose="05000000000000000000" pitchFamily="2" charset="2"/>
              <a:buChar char="v"/>
            </a:pPr>
            <a:r>
              <a:rPr lang="en-US" dirty="0">
                <a:latin typeface="Cambria" panose="02040503050406030204" pitchFamily="18" charset="0"/>
                <a:ea typeface="Cambria" panose="02040503050406030204" pitchFamily="18" charset="0"/>
              </a:rPr>
              <a:t>Indenting and stock monitoring of medicines can be efficiently carried out through the </a:t>
            </a:r>
            <a:r>
              <a:rPr lang="en-US" b="1" dirty="0">
                <a:latin typeface="Cambria" panose="02040503050406030204" pitchFamily="18" charset="0"/>
                <a:ea typeface="Cambria" panose="02040503050406030204" pitchFamily="18" charset="0"/>
              </a:rPr>
              <a:t>DVDMS mobile application</a:t>
            </a:r>
            <a:r>
              <a:rPr lang="en-US" dirty="0">
                <a:latin typeface="Cambria" panose="02040503050406030204" pitchFamily="18" charset="0"/>
                <a:ea typeface="Cambria" panose="02040503050406030204" pitchFamily="18" charset="0"/>
              </a:rPr>
              <a:t>. This application allows healthcare facilities to:</a:t>
            </a:r>
          </a:p>
          <a:p>
            <a:pPr marL="285750" indent="-285750">
              <a:buFont typeface="Arial" panose="020B0604020202020204" pitchFamily="34" charset="0"/>
              <a:buChar char="•"/>
            </a:pPr>
            <a:r>
              <a:rPr lang="en-US" b="1" dirty="0">
                <a:latin typeface="Cambria" panose="02040503050406030204" pitchFamily="18" charset="0"/>
                <a:ea typeface="Cambria" panose="02040503050406030204" pitchFamily="18" charset="0"/>
              </a:rPr>
              <a:t>Raise indents</a:t>
            </a:r>
            <a:r>
              <a:rPr lang="en-US" dirty="0">
                <a:latin typeface="Cambria" panose="02040503050406030204" pitchFamily="18" charset="0"/>
                <a:ea typeface="Cambria" panose="02040503050406030204" pitchFamily="18" charset="0"/>
              </a:rPr>
              <a:t> for medicines and consumables based on their requirements.</a:t>
            </a:r>
          </a:p>
          <a:p>
            <a:pPr marL="285750" indent="-285750">
              <a:buFont typeface="Arial" panose="020B0604020202020204" pitchFamily="34" charset="0"/>
              <a:buChar char="•"/>
            </a:pPr>
            <a:r>
              <a:rPr lang="en-US" b="1" dirty="0">
                <a:latin typeface="Cambria" panose="02040503050406030204" pitchFamily="18" charset="0"/>
                <a:ea typeface="Cambria" panose="02040503050406030204" pitchFamily="18" charset="0"/>
              </a:rPr>
              <a:t>Track stock levels</a:t>
            </a:r>
            <a:r>
              <a:rPr lang="en-US" dirty="0">
                <a:latin typeface="Cambria" panose="02040503050406030204" pitchFamily="18" charset="0"/>
                <a:ea typeface="Cambria" panose="02040503050406030204" pitchFamily="18" charset="0"/>
              </a:rPr>
              <a:t> in real time, ensuring that shortages or overstocking are minimized.</a:t>
            </a:r>
          </a:p>
          <a:p>
            <a:pPr marL="285750" indent="-285750">
              <a:buFont typeface="Arial" panose="020B0604020202020204" pitchFamily="34" charset="0"/>
              <a:buChar char="•"/>
            </a:pPr>
            <a:r>
              <a:rPr lang="en-US" b="1" dirty="0">
                <a:latin typeface="Cambria" panose="02040503050406030204" pitchFamily="18" charset="0"/>
                <a:ea typeface="Cambria" panose="02040503050406030204" pitchFamily="18" charset="0"/>
              </a:rPr>
              <a:t>Monitor consumption patterns</a:t>
            </a:r>
            <a:r>
              <a:rPr lang="en-US" dirty="0">
                <a:latin typeface="Cambria" panose="02040503050406030204" pitchFamily="18" charset="0"/>
                <a:ea typeface="Cambria" panose="02040503050406030204" pitchFamily="18" charset="0"/>
              </a:rPr>
              <a:t> to improve planning and utilization of resources.</a:t>
            </a:r>
          </a:p>
          <a:p>
            <a:pPr marL="285750" indent="-285750">
              <a:buFont typeface="Arial" panose="020B0604020202020204" pitchFamily="34" charset="0"/>
              <a:buChar char="•"/>
            </a:pPr>
            <a:r>
              <a:rPr lang="en-US" b="1" dirty="0">
                <a:latin typeface="Cambria" panose="02040503050406030204" pitchFamily="18" charset="0"/>
                <a:ea typeface="Cambria" panose="02040503050406030204" pitchFamily="18" charset="0"/>
              </a:rPr>
              <a:t>Facilitate transparency</a:t>
            </a:r>
            <a:r>
              <a:rPr lang="en-US" dirty="0">
                <a:latin typeface="Cambria" panose="02040503050406030204" pitchFamily="18" charset="0"/>
                <a:ea typeface="Cambria" panose="02040503050406030204" pitchFamily="18" charset="0"/>
              </a:rPr>
              <a:t> by digitally recording all stock movements (receipt, issue, return, and consumption).</a:t>
            </a:r>
          </a:p>
          <a:p>
            <a:pPr marL="285750" indent="-285750">
              <a:buFont typeface="Arial" panose="020B0604020202020204" pitchFamily="34" charset="0"/>
              <a:buChar char="•"/>
            </a:pPr>
            <a:r>
              <a:rPr lang="en-US" b="1" dirty="0">
                <a:latin typeface="Cambria" panose="02040503050406030204" pitchFamily="18" charset="0"/>
                <a:ea typeface="Cambria" panose="02040503050406030204" pitchFamily="18" charset="0"/>
              </a:rPr>
              <a:t>Enable quick decision-making</a:t>
            </a:r>
            <a:r>
              <a:rPr lang="en-US" dirty="0">
                <a:latin typeface="Cambria" panose="02040503050406030204" pitchFamily="18" charset="0"/>
                <a:ea typeface="Cambria" panose="02040503050406030204" pitchFamily="18" charset="0"/>
              </a:rPr>
              <a:t> at the facility level by providing instant visibility of available stock.</a:t>
            </a:r>
          </a:p>
        </p:txBody>
      </p:sp>
      <p:sp>
        <p:nvSpPr>
          <p:cNvPr id="11" name="TextBox 10">
            <a:extLst>
              <a:ext uri="{FF2B5EF4-FFF2-40B4-BE49-F238E27FC236}">
                <a16:creationId xmlns:a16="http://schemas.microsoft.com/office/drawing/2014/main" id="{59819A9D-BA5E-6B31-FC88-D5656F26F0CF}"/>
              </a:ext>
            </a:extLst>
          </p:cNvPr>
          <p:cNvSpPr txBox="1"/>
          <p:nvPr/>
        </p:nvSpPr>
        <p:spPr>
          <a:xfrm>
            <a:off x="265522" y="5119904"/>
            <a:ext cx="6974264" cy="1200329"/>
          </a:xfrm>
          <a:prstGeom prst="rect">
            <a:avLst/>
          </a:prstGeom>
          <a:solidFill>
            <a:schemeClr val="accent5">
              <a:lumMod val="20000"/>
              <a:lumOff val="80000"/>
            </a:schemeClr>
          </a:solidFill>
        </p:spPr>
        <p:txBody>
          <a:bodyPr wrap="square" rtlCol="0">
            <a:spAutoFit/>
          </a:bodyPr>
          <a:lstStyle/>
          <a:p>
            <a:pPr marL="285750" indent="-285750">
              <a:buFont typeface="Wingdings" panose="05000000000000000000" pitchFamily="2" charset="2"/>
              <a:buChar char="v"/>
            </a:pPr>
            <a:r>
              <a:rPr lang="en-US" b="1" dirty="0">
                <a:latin typeface="Cambria" panose="02040503050406030204" pitchFamily="18" charset="0"/>
                <a:ea typeface="Cambria" panose="02040503050406030204" pitchFamily="18" charset="0"/>
              </a:rPr>
              <a:t>At the National level: </a:t>
            </a:r>
            <a:r>
              <a:rPr lang="en-US" dirty="0">
                <a:latin typeface="Cambria" panose="02040503050406030204" pitchFamily="18" charset="0"/>
                <a:ea typeface="Cambria" panose="02040503050406030204" pitchFamily="18" charset="0"/>
              </a:rPr>
              <a:t>The overall stock position across all states and facilities is monitored through the </a:t>
            </a:r>
            <a:r>
              <a:rPr lang="en-US" b="1" dirty="0">
                <a:latin typeface="Cambria" panose="02040503050406030204" pitchFamily="18" charset="0"/>
                <a:ea typeface="Cambria" panose="02040503050406030204" pitchFamily="18" charset="0"/>
              </a:rPr>
              <a:t>DVDMS Central Dashboard</a:t>
            </a:r>
            <a:r>
              <a:rPr lang="en-US" dirty="0">
                <a:latin typeface="Cambria" panose="02040503050406030204" pitchFamily="18" charset="0"/>
                <a:ea typeface="Cambria" panose="02040503050406030204" pitchFamily="18" charset="0"/>
              </a:rPr>
              <a:t>, which provides a </a:t>
            </a:r>
            <a:r>
              <a:rPr lang="en-US" b="1" dirty="0">
                <a:latin typeface="Cambria" panose="02040503050406030204" pitchFamily="18" charset="0"/>
                <a:ea typeface="Cambria" panose="02040503050406030204" pitchFamily="18" charset="0"/>
              </a:rPr>
              <a:t>comprehensive and real-time overview of medicine availability</a:t>
            </a:r>
            <a:r>
              <a:rPr lang="en-US" dirty="0">
                <a:latin typeface="Cambria" panose="02040503050406030204" pitchFamily="18" charset="0"/>
                <a:ea typeface="Cambria" panose="02040503050406030204" pitchFamily="18" charset="0"/>
              </a:rPr>
              <a:t> throughout the country. </a:t>
            </a:r>
          </a:p>
        </p:txBody>
      </p:sp>
      <p:sp>
        <p:nvSpPr>
          <p:cNvPr id="12" name="Arrow: Right 11">
            <a:extLst>
              <a:ext uri="{FF2B5EF4-FFF2-40B4-BE49-F238E27FC236}">
                <a16:creationId xmlns:a16="http://schemas.microsoft.com/office/drawing/2014/main" id="{52064CEC-2330-31AB-6BA2-3D094D244638}"/>
              </a:ext>
            </a:extLst>
          </p:cNvPr>
          <p:cNvSpPr/>
          <p:nvPr/>
        </p:nvSpPr>
        <p:spPr>
          <a:xfrm>
            <a:off x="7295562" y="5695472"/>
            <a:ext cx="763570" cy="49192"/>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a:p>
        </p:txBody>
      </p:sp>
      <p:pic>
        <p:nvPicPr>
          <p:cNvPr id="14" name="Picture 13">
            <a:extLst>
              <a:ext uri="{FF2B5EF4-FFF2-40B4-BE49-F238E27FC236}">
                <a16:creationId xmlns:a16="http://schemas.microsoft.com/office/drawing/2014/main" id="{7FB91DA6-B9BE-AAE9-2D96-C4E257476ECD}"/>
              </a:ext>
            </a:extLst>
          </p:cNvPr>
          <p:cNvPicPr>
            <a:picLocks noChangeAspect="1"/>
          </p:cNvPicPr>
          <p:nvPr/>
        </p:nvPicPr>
        <p:blipFill>
          <a:blip r:embed="rId2"/>
          <a:stretch>
            <a:fillRect/>
          </a:stretch>
        </p:blipFill>
        <p:spPr>
          <a:xfrm>
            <a:off x="8114908" y="4709401"/>
            <a:ext cx="3960828" cy="2021337"/>
          </a:xfrm>
          <a:prstGeom prst="rect">
            <a:avLst/>
          </a:prstGeom>
        </p:spPr>
      </p:pic>
      <p:sp>
        <p:nvSpPr>
          <p:cNvPr id="15" name="Arrow: Right 14">
            <a:extLst>
              <a:ext uri="{FF2B5EF4-FFF2-40B4-BE49-F238E27FC236}">
                <a16:creationId xmlns:a16="http://schemas.microsoft.com/office/drawing/2014/main" id="{59FB1765-B29F-0D2B-D1C2-354E00DBEB01}"/>
              </a:ext>
            </a:extLst>
          </p:cNvPr>
          <p:cNvSpPr/>
          <p:nvPr/>
        </p:nvSpPr>
        <p:spPr>
          <a:xfrm>
            <a:off x="8466057" y="2614478"/>
            <a:ext cx="1036162" cy="251270"/>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17" name="Oval 16">
            <a:extLst>
              <a:ext uri="{FF2B5EF4-FFF2-40B4-BE49-F238E27FC236}">
                <a16:creationId xmlns:a16="http://schemas.microsoft.com/office/drawing/2014/main" id="{BD57BC37-7C52-B6B4-07CD-14998B6E9D25}"/>
              </a:ext>
            </a:extLst>
          </p:cNvPr>
          <p:cNvSpPr/>
          <p:nvPr/>
        </p:nvSpPr>
        <p:spPr>
          <a:xfrm>
            <a:off x="9803876" y="2148599"/>
            <a:ext cx="2122602" cy="1193203"/>
          </a:xfrm>
          <a:prstGeom prst="ellipse">
            <a:avLst/>
          </a:prstGeom>
          <a:solidFill>
            <a:srgbClr val="D1E7E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IN" dirty="0">
                <a:solidFill>
                  <a:schemeClr val="tx1"/>
                </a:solidFill>
                <a:latin typeface="Cambria" panose="02040503050406030204" pitchFamily="18" charset="0"/>
                <a:ea typeface="Cambria" panose="02040503050406030204" pitchFamily="18" charset="0"/>
                <a:hlinkClick r:id="rId3"/>
              </a:rPr>
              <a:t>Indenting by using mobile application</a:t>
            </a:r>
            <a:endParaRPr lang="en-IN" dirty="0">
              <a:solidFill>
                <a:schemeClr val="tx1"/>
              </a:solidFill>
              <a:latin typeface="Cambria" panose="02040503050406030204" pitchFamily="18" charset="0"/>
              <a:ea typeface="Cambria" panose="02040503050406030204" pitchFamily="18" charset="0"/>
            </a:endParaRPr>
          </a:p>
        </p:txBody>
      </p:sp>
      <p:pic>
        <p:nvPicPr>
          <p:cNvPr id="2" name="Picture 1">
            <a:extLst>
              <a:ext uri="{FF2B5EF4-FFF2-40B4-BE49-F238E27FC236}">
                <a16:creationId xmlns:a16="http://schemas.microsoft.com/office/drawing/2014/main" id="{B16DE2B5-524E-A82D-FD6B-03338EF30EB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67147" y="102626"/>
            <a:ext cx="835564" cy="644626"/>
          </a:xfrm>
          <a:prstGeom prst="rect">
            <a:avLst/>
          </a:prstGeom>
        </p:spPr>
      </p:pic>
      <p:pic>
        <p:nvPicPr>
          <p:cNvPr id="3" name="Picture 4">
            <a:extLst>
              <a:ext uri="{FF2B5EF4-FFF2-40B4-BE49-F238E27FC236}">
                <a16:creationId xmlns:a16="http://schemas.microsoft.com/office/drawing/2014/main" id="{2675A46B-DFA3-FC7E-463D-3DB8CFC8F486}"/>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962967" y="102627"/>
            <a:ext cx="1061885" cy="6446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414546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bg>
      <p:bgPr>
        <a:solidFill>
          <a:srgbClr val="D1E7EB"/>
        </a:solidFill>
        <a:effectLst/>
      </p:bgPr>
    </p:bg>
    <p:spTree>
      <p:nvGrpSpPr>
        <p:cNvPr id="1" name=""/>
        <p:cNvGrpSpPr/>
        <p:nvPr/>
      </p:nvGrpSpPr>
      <p:grpSpPr>
        <a:xfrm>
          <a:off x="0" y="0"/>
          <a:ext cx="0" cy="0"/>
          <a:chOff x="0" y="0"/>
          <a:chExt cx="0" cy="0"/>
        </a:xfrm>
      </p:grpSpPr>
      <p:sp>
        <p:nvSpPr>
          <p:cNvPr id="2" name="Half Frame 1">
            <a:extLst>
              <a:ext uri="{FF2B5EF4-FFF2-40B4-BE49-F238E27FC236}">
                <a16:creationId xmlns:a16="http://schemas.microsoft.com/office/drawing/2014/main" id="{2A9840FC-0380-AC34-9000-08F2FFE386F0}"/>
              </a:ext>
            </a:extLst>
          </p:cNvPr>
          <p:cNvSpPr/>
          <p:nvPr/>
        </p:nvSpPr>
        <p:spPr>
          <a:xfrm>
            <a:off x="0" y="0"/>
            <a:ext cx="2838450" cy="2381250"/>
          </a:xfrm>
          <a:prstGeom prst="halfFrame">
            <a:avLst/>
          </a:prstGeom>
          <a:solidFill>
            <a:srgbClr val="00B4C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a:solidFill>
                <a:schemeClr val="tx1"/>
              </a:solidFill>
            </a:endParaRPr>
          </a:p>
        </p:txBody>
      </p:sp>
      <p:sp>
        <p:nvSpPr>
          <p:cNvPr id="3" name="Half Frame 2">
            <a:extLst>
              <a:ext uri="{FF2B5EF4-FFF2-40B4-BE49-F238E27FC236}">
                <a16:creationId xmlns:a16="http://schemas.microsoft.com/office/drawing/2014/main" id="{9EEF36C8-A5B6-9819-85D3-FA6DE57F0A81}"/>
              </a:ext>
            </a:extLst>
          </p:cNvPr>
          <p:cNvSpPr/>
          <p:nvPr/>
        </p:nvSpPr>
        <p:spPr>
          <a:xfrm rot="10800000">
            <a:off x="9353550" y="4476750"/>
            <a:ext cx="2838450" cy="2381250"/>
          </a:xfrm>
          <a:prstGeom prst="halfFrame">
            <a:avLst/>
          </a:prstGeom>
          <a:solidFill>
            <a:srgbClr val="00B4C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a:solidFill>
                <a:schemeClr val="tx1"/>
              </a:solidFill>
            </a:endParaRPr>
          </a:p>
        </p:txBody>
      </p:sp>
      <p:sp>
        <p:nvSpPr>
          <p:cNvPr id="4" name="Rectangle: Rounded Corners 3">
            <a:extLst>
              <a:ext uri="{FF2B5EF4-FFF2-40B4-BE49-F238E27FC236}">
                <a16:creationId xmlns:a16="http://schemas.microsoft.com/office/drawing/2014/main" id="{81F28390-51C6-AA68-6578-6CCF0F0FE973}"/>
              </a:ext>
            </a:extLst>
          </p:cNvPr>
          <p:cNvSpPr/>
          <p:nvPr/>
        </p:nvSpPr>
        <p:spPr>
          <a:xfrm>
            <a:off x="1897626" y="2667000"/>
            <a:ext cx="8622890" cy="1523999"/>
          </a:xfrm>
          <a:prstGeom prst="roundRect">
            <a:avLst/>
          </a:prstGeom>
          <a:solidFill>
            <a:srgbClr val="FFFF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IN" sz="6000" b="1" dirty="0">
                <a:solidFill>
                  <a:schemeClr val="accent1">
                    <a:lumMod val="50000"/>
                  </a:schemeClr>
                </a:solidFill>
                <a:latin typeface="Cambria" panose="02040503050406030204" pitchFamily="18" charset="0"/>
                <a:ea typeface="Cambria" panose="02040503050406030204" pitchFamily="18" charset="0"/>
              </a:rPr>
              <a:t>THANK YOU</a:t>
            </a:r>
          </a:p>
        </p:txBody>
      </p:sp>
      <p:pic>
        <p:nvPicPr>
          <p:cNvPr id="10" name="Picture 9">
            <a:extLst>
              <a:ext uri="{FF2B5EF4-FFF2-40B4-BE49-F238E27FC236}">
                <a16:creationId xmlns:a16="http://schemas.microsoft.com/office/drawing/2014/main" id="{19076D7E-8CF3-B805-D691-4B02F1B2EA9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7147" y="102626"/>
            <a:ext cx="835564" cy="764640"/>
          </a:xfrm>
          <a:prstGeom prst="rect">
            <a:avLst/>
          </a:prstGeom>
        </p:spPr>
      </p:pic>
      <p:pic>
        <p:nvPicPr>
          <p:cNvPr id="11" name="Picture 4">
            <a:extLst>
              <a:ext uri="{FF2B5EF4-FFF2-40B4-BE49-F238E27FC236}">
                <a16:creationId xmlns:a16="http://schemas.microsoft.com/office/drawing/2014/main" id="{94EFDEED-8FB5-D558-1ABF-B8DD857112A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831399" y="102626"/>
            <a:ext cx="1193454" cy="764639"/>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2" descr="NVHCP ||">
            <a:extLst>
              <a:ext uri="{FF2B5EF4-FFF2-40B4-BE49-F238E27FC236}">
                <a16:creationId xmlns:a16="http://schemas.microsoft.com/office/drawing/2014/main" id="{5AA6FA1A-E4AE-FF3A-638A-5DFAA0A2DCD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273928" y="102626"/>
            <a:ext cx="1644143" cy="76464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6426148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B132DD0-50CB-37E6-C38D-D8768EE05879}"/>
            </a:ext>
          </a:extLst>
        </p:cNvPr>
        <p:cNvGrpSpPr/>
        <p:nvPr/>
      </p:nvGrpSpPr>
      <p:grpSpPr>
        <a:xfrm>
          <a:off x="0" y="0"/>
          <a:ext cx="0" cy="0"/>
          <a:chOff x="0" y="0"/>
          <a:chExt cx="0" cy="0"/>
        </a:xfrm>
      </p:grpSpPr>
      <p:sp>
        <p:nvSpPr>
          <p:cNvPr id="6" name="Rectangle 5">
            <a:extLst>
              <a:ext uri="{FF2B5EF4-FFF2-40B4-BE49-F238E27FC236}">
                <a16:creationId xmlns:a16="http://schemas.microsoft.com/office/drawing/2014/main" id="{72EE1923-D4CF-B84C-18C0-60354E1C547A}"/>
              </a:ext>
            </a:extLst>
          </p:cNvPr>
          <p:cNvSpPr/>
          <p:nvPr/>
        </p:nvSpPr>
        <p:spPr>
          <a:xfrm>
            <a:off x="9340645" y="0"/>
            <a:ext cx="2851355" cy="6858000"/>
          </a:xfrm>
          <a:prstGeom prst="rect">
            <a:avLst/>
          </a:prstGeom>
          <a:solidFill>
            <a:srgbClr val="00B4C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sz="3500" b="1" dirty="0">
              <a:latin typeface="Cambria" panose="02040503050406030204" pitchFamily="18" charset="0"/>
              <a:ea typeface="Cambria" panose="02040503050406030204" pitchFamily="18" charset="0"/>
            </a:endParaRPr>
          </a:p>
        </p:txBody>
      </p:sp>
      <p:graphicFrame>
        <p:nvGraphicFramePr>
          <p:cNvPr id="2" name="Content Placeholder 2">
            <a:extLst>
              <a:ext uri="{FF2B5EF4-FFF2-40B4-BE49-F238E27FC236}">
                <a16:creationId xmlns:a16="http://schemas.microsoft.com/office/drawing/2014/main" id="{BD97FED1-D525-E7F0-586D-4CACDEF5705E}"/>
              </a:ext>
            </a:extLst>
          </p:cNvPr>
          <p:cNvGraphicFramePr>
            <a:graphicFrameLocks noGrp="1"/>
          </p:cNvGraphicFramePr>
          <p:nvPr>
            <p:ph idx="1"/>
            <p:extLst>
              <p:ext uri="{D42A27DB-BD31-4B8C-83A1-F6EECF244321}">
                <p14:modId xmlns:p14="http://schemas.microsoft.com/office/powerpoint/2010/main" val="2540179732"/>
              </p:ext>
            </p:extLst>
          </p:nvPr>
        </p:nvGraphicFramePr>
        <p:xfrm>
          <a:off x="-1" y="727588"/>
          <a:ext cx="11906866" cy="57912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Rectangle 4">
            <a:extLst>
              <a:ext uri="{FF2B5EF4-FFF2-40B4-BE49-F238E27FC236}">
                <a16:creationId xmlns:a16="http://schemas.microsoft.com/office/drawing/2014/main" id="{9E688584-2F66-D261-81E3-84FBC354D537}"/>
              </a:ext>
            </a:extLst>
          </p:cNvPr>
          <p:cNvSpPr/>
          <p:nvPr/>
        </p:nvSpPr>
        <p:spPr>
          <a:xfrm>
            <a:off x="0" y="1216742"/>
            <a:ext cx="2084439" cy="4424516"/>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IN" sz="2500" b="1" dirty="0">
                <a:solidFill>
                  <a:schemeClr val="accent1">
                    <a:lumMod val="75000"/>
                  </a:schemeClr>
                </a:solidFill>
                <a:latin typeface="Cambria" panose="02040503050406030204" pitchFamily="18" charset="0"/>
                <a:ea typeface="Cambria" panose="02040503050406030204" pitchFamily="18" charset="0"/>
              </a:rPr>
              <a:t>Why Inventory Management</a:t>
            </a:r>
          </a:p>
        </p:txBody>
      </p:sp>
      <p:pic>
        <p:nvPicPr>
          <p:cNvPr id="10" name="Graphic 9" descr="Money">
            <a:extLst>
              <a:ext uri="{FF2B5EF4-FFF2-40B4-BE49-F238E27FC236}">
                <a16:creationId xmlns:a16="http://schemas.microsoft.com/office/drawing/2014/main" id="{8D902D3A-C801-C403-4D7B-CAA6561EE749}"/>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2084439" y="3970587"/>
            <a:ext cx="830015" cy="830015"/>
          </a:xfrm>
          <a:prstGeom prst="rect">
            <a:avLst/>
          </a:prstGeom>
        </p:spPr>
      </p:pic>
      <p:sp>
        <p:nvSpPr>
          <p:cNvPr id="11" name="AutoShape 2" descr="Stock Out Vector SVG Icon - SVG Repo">
            <a:extLst>
              <a:ext uri="{FF2B5EF4-FFF2-40B4-BE49-F238E27FC236}">
                <a16:creationId xmlns:a16="http://schemas.microsoft.com/office/drawing/2014/main" id="{5A8229B0-626D-833A-DD49-F85639E74316}"/>
              </a:ext>
            </a:extLst>
          </p:cNvPr>
          <p:cNvSpPr>
            <a:spLocks noChangeAspect="1" noChangeArrowheads="1"/>
          </p:cNvSpPr>
          <p:nvPr/>
        </p:nvSpPr>
        <p:spPr bwMode="auto">
          <a:xfrm>
            <a:off x="5943600" y="3276599"/>
            <a:ext cx="2286000" cy="1842155"/>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IN"/>
          </a:p>
        </p:txBody>
      </p:sp>
      <p:pic>
        <p:nvPicPr>
          <p:cNvPr id="13" name="Picture 12">
            <a:extLst>
              <a:ext uri="{FF2B5EF4-FFF2-40B4-BE49-F238E27FC236}">
                <a16:creationId xmlns:a16="http://schemas.microsoft.com/office/drawing/2014/main" id="{182ED47E-97A3-09A3-8109-9747BFE13391}"/>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537831" y="1216742"/>
            <a:ext cx="689175" cy="738109"/>
          </a:xfrm>
          <a:prstGeom prst="rect">
            <a:avLst/>
          </a:prstGeom>
        </p:spPr>
      </p:pic>
      <p:pic>
        <p:nvPicPr>
          <p:cNvPr id="2052" name="Picture 4" descr="7+ Thousand Resource Utilization Icon Royalty-Free Images, Stock Photos &amp;  Pictures | Shutterstock">
            <a:extLst>
              <a:ext uri="{FF2B5EF4-FFF2-40B4-BE49-F238E27FC236}">
                <a16:creationId xmlns:a16="http://schemas.microsoft.com/office/drawing/2014/main" id="{09F1A015-9E5D-C12A-2CB8-65D5E0CC10CF}"/>
              </a:ext>
            </a:extLst>
          </p:cNvPr>
          <p:cNvPicPr>
            <a:picLocks noChangeAspect="1" noChangeArrowheads="1"/>
          </p:cNvPicPr>
          <p:nvPr/>
        </p:nvPicPr>
        <p:blipFill rotWithShape="1">
          <a:blip r:embed="rId10">
            <a:extLst>
              <a:ext uri="{28A0092B-C50C-407E-A947-70E740481C1C}">
                <a14:useLocalDpi xmlns:a14="http://schemas.microsoft.com/office/drawing/2010/main" val="0"/>
              </a:ext>
            </a:extLst>
          </a:blip>
          <a:srcRect l="14726" t="12121" r="14473" b="18807"/>
          <a:stretch>
            <a:fillRect/>
          </a:stretch>
        </p:blipFill>
        <p:spPr bwMode="auto">
          <a:xfrm>
            <a:off x="1537831" y="5269856"/>
            <a:ext cx="707010" cy="742804"/>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a:extLst>
              <a:ext uri="{FF2B5EF4-FFF2-40B4-BE49-F238E27FC236}">
                <a16:creationId xmlns:a16="http://schemas.microsoft.com/office/drawing/2014/main" id="{EAC938BB-DED5-4277-5E51-6D1F17ACEAE5}"/>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167147" y="102626"/>
            <a:ext cx="835564" cy="644626"/>
          </a:xfrm>
          <a:prstGeom prst="rect">
            <a:avLst/>
          </a:prstGeom>
        </p:spPr>
      </p:pic>
      <p:pic>
        <p:nvPicPr>
          <p:cNvPr id="4" name="Picture 4">
            <a:extLst>
              <a:ext uri="{FF2B5EF4-FFF2-40B4-BE49-F238E27FC236}">
                <a16:creationId xmlns:a16="http://schemas.microsoft.com/office/drawing/2014/main" id="{041E9FB5-8E57-EBB3-5B68-748513950D4D}"/>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10962967" y="102627"/>
            <a:ext cx="1061885" cy="644626"/>
          </a:xfrm>
          <a:prstGeom prst="rect">
            <a:avLst/>
          </a:prstGeom>
          <a:noFill/>
          <a:extLst>
            <a:ext uri="{909E8E84-426E-40DD-AFC4-6F175D3DCCD1}">
              <a14:hiddenFill xmlns:a14="http://schemas.microsoft.com/office/drawing/2010/main">
                <a:solidFill>
                  <a:srgbClr val="FFFFFF"/>
                </a:solidFill>
              </a14:hiddenFill>
            </a:ext>
          </a:extLst>
        </p:spPr>
      </p:pic>
      <p:pic>
        <p:nvPicPr>
          <p:cNvPr id="9" name="Graphic 8" descr="Search Inventory outline">
            <a:extLst>
              <a:ext uri="{FF2B5EF4-FFF2-40B4-BE49-F238E27FC236}">
                <a16:creationId xmlns:a16="http://schemas.microsoft.com/office/drawing/2014/main" id="{5451836B-651A-0C63-2350-7F2C50D812C3}"/>
              </a:ext>
            </a:extLst>
          </p:cNvPr>
          <p:cNvPicPr>
            <a:picLocks noChangeAspect="1"/>
          </p:cNvPicPr>
          <p:nvPr/>
        </p:nvPicPr>
        <p:blipFill>
          <a:blip r:embed="rId13">
            <a:extLst>
              <a:ext uri="{96DAC541-7B7A-43D3-8B79-37D633B846F1}">
                <asvg:svgBlip xmlns:asvg="http://schemas.microsoft.com/office/drawing/2016/SVG/main" r:embed="rId14"/>
              </a:ext>
            </a:extLst>
          </a:blip>
          <a:stretch>
            <a:fillRect/>
          </a:stretch>
        </p:blipFill>
        <p:spPr>
          <a:xfrm>
            <a:off x="2042246" y="2566970"/>
            <a:ext cx="914400" cy="914400"/>
          </a:xfrm>
          <a:prstGeom prst="rect">
            <a:avLst/>
          </a:prstGeom>
        </p:spPr>
      </p:pic>
    </p:spTree>
    <p:extLst>
      <p:ext uri="{BB962C8B-B14F-4D97-AF65-F5344CB8AC3E}">
        <p14:creationId xmlns:p14="http://schemas.microsoft.com/office/powerpoint/2010/main" val="314030282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3EC8E22-DC38-8547-53D8-306926B7733E}"/>
            </a:ext>
          </a:extLst>
        </p:cNvPr>
        <p:cNvGrpSpPr/>
        <p:nvPr/>
      </p:nvGrpSpPr>
      <p:grpSpPr>
        <a:xfrm>
          <a:off x="0" y="0"/>
          <a:ext cx="0" cy="0"/>
          <a:chOff x="0" y="0"/>
          <a:chExt cx="0" cy="0"/>
        </a:xfrm>
      </p:grpSpPr>
      <p:sp>
        <p:nvSpPr>
          <p:cNvPr id="5" name="Oval 4">
            <a:extLst>
              <a:ext uri="{FF2B5EF4-FFF2-40B4-BE49-F238E27FC236}">
                <a16:creationId xmlns:a16="http://schemas.microsoft.com/office/drawing/2014/main" id="{71D502DB-FB5C-00FF-1BD2-2830F910FC7D}"/>
              </a:ext>
            </a:extLst>
          </p:cNvPr>
          <p:cNvSpPr/>
          <p:nvPr/>
        </p:nvSpPr>
        <p:spPr>
          <a:xfrm>
            <a:off x="2677214" y="5349712"/>
            <a:ext cx="1706252" cy="1475294"/>
          </a:xfrm>
          <a:prstGeom prst="ellipse">
            <a:avLst/>
          </a:prstGeom>
          <a:solidFill>
            <a:srgbClr val="82BCC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7" name="Oval 6">
            <a:extLst>
              <a:ext uri="{FF2B5EF4-FFF2-40B4-BE49-F238E27FC236}">
                <a16:creationId xmlns:a16="http://schemas.microsoft.com/office/drawing/2014/main" id="{DD631ED2-4990-5A3D-3C94-CF623281A3FD}"/>
              </a:ext>
            </a:extLst>
          </p:cNvPr>
          <p:cNvSpPr/>
          <p:nvPr/>
        </p:nvSpPr>
        <p:spPr>
          <a:xfrm>
            <a:off x="3978111" y="438347"/>
            <a:ext cx="593889" cy="518474"/>
          </a:xfrm>
          <a:prstGeom prst="ellipse">
            <a:avLst/>
          </a:prstGeom>
          <a:solidFill>
            <a:srgbClr val="82BCC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6" name="Rectangle 5">
            <a:extLst>
              <a:ext uri="{FF2B5EF4-FFF2-40B4-BE49-F238E27FC236}">
                <a16:creationId xmlns:a16="http://schemas.microsoft.com/office/drawing/2014/main" id="{55364D15-9E5B-153F-DF99-EA302367CD7E}"/>
              </a:ext>
            </a:extLst>
          </p:cNvPr>
          <p:cNvSpPr/>
          <p:nvPr/>
        </p:nvSpPr>
        <p:spPr>
          <a:xfrm>
            <a:off x="0" y="0"/>
            <a:ext cx="3648173" cy="6858000"/>
          </a:xfrm>
          <a:prstGeom prst="rect">
            <a:avLst/>
          </a:prstGeom>
          <a:solidFill>
            <a:srgbClr val="00B4C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600" b="1" dirty="0">
                <a:latin typeface="Cambria" panose="02040503050406030204" pitchFamily="18" charset="0"/>
                <a:ea typeface="Cambria" panose="02040503050406030204" pitchFamily="18" charset="0"/>
              </a:rPr>
              <a:t>Receiving of Medicines</a:t>
            </a:r>
            <a:endParaRPr lang="en-IN" sz="4000" b="1" dirty="0">
              <a:latin typeface="Cambria" panose="02040503050406030204" pitchFamily="18" charset="0"/>
              <a:ea typeface="Cambria" panose="02040503050406030204" pitchFamily="18" charset="0"/>
            </a:endParaRPr>
          </a:p>
        </p:txBody>
      </p:sp>
      <p:sp>
        <p:nvSpPr>
          <p:cNvPr id="8" name="Oval 7">
            <a:extLst>
              <a:ext uri="{FF2B5EF4-FFF2-40B4-BE49-F238E27FC236}">
                <a16:creationId xmlns:a16="http://schemas.microsoft.com/office/drawing/2014/main" id="{3BDB26B9-CAF6-ACC6-8687-C9D4F22831A7}"/>
              </a:ext>
            </a:extLst>
          </p:cNvPr>
          <p:cNvSpPr/>
          <p:nvPr/>
        </p:nvSpPr>
        <p:spPr>
          <a:xfrm>
            <a:off x="10851822" y="6344239"/>
            <a:ext cx="593889" cy="518474"/>
          </a:xfrm>
          <a:prstGeom prst="ellipse">
            <a:avLst/>
          </a:prstGeom>
          <a:solidFill>
            <a:srgbClr val="82BCC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a:p>
        </p:txBody>
      </p:sp>
      <p:pic>
        <p:nvPicPr>
          <p:cNvPr id="3" name="Picture 2">
            <a:extLst>
              <a:ext uri="{FF2B5EF4-FFF2-40B4-BE49-F238E27FC236}">
                <a16:creationId xmlns:a16="http://schemas.microsoft.com/office/drawing/2014/main" id="{D4534CA7-205E-DC03-E106-18CE002AE5F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7147" y="102626"/>
            <a:ext cx="835564" cy="644626"/>
          </a:xfrm>
          <a:prstGeom prst="rect">
            <a:avLst/>
          </a:prstGeom>
        </p:spPr>
      </p:pic>
      <p:pic>
        <p:nvPicPr>
          <p:cNvPr id="4" name="Picture 4">
            <a:extLst>
              <a:ext uri="{FF2B5EF4-FFF2-40B4-BE49-F238E27FC236}">
                <a16:creationId xmlns:a16="http://schemas.microsoft.com/office/drawing/2014/main" id="{8997D65C-4C01-FA4C-B185-4E5F6131339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962967" y="102627"/>
            <a:ext cx="1061885" cy="644626"/>
          </a:xfrm>
          <a:prstGeom prst="rect">
            <a:avLst/>
          </a:prstGeom>
          <a:noFill/>
          <a:extLst>
            <a:ext uri="{909E8E84-426E-40DD-AFC4-6F175D3DCCD1}">
              <a14:hiddenFill xmlns:a14="http://schemas.microsoft.com/office/drawing/2010/main">
                <a:solidFill>
                  <a:srgbClr val="FFFFFF"/>
                </a:solidFill>
              </a14:hiddenFill>
            </a:ext>
          </a:extLst>
        </p:spPr>
      </p:pic>
      <p:sp>
        <p:nvSpPr>
          <p:cNvPr id="9" name="Content Placeholder 2">
            <a:extLst>
              <a:ext uri="{FF2B5EF4-FFF2-40B4-BE49-F238E27FC236}">
                <a16:creationId xmlns:a16="http://schemas.microsoft.com/office/drawing/2014/main" id="{AAF343E5-BA77-C738-93D9-49B7CCBCCEEF}"/>
              </a:ext>
            </a:extLst>
          </p:cNvPr>
          <p:cNvSpPr txBox="1">
            <a:spLocks/>
          </p:cNvSpPr>
          <p:nvPr/>
        </p:nvSpPr>
        <p:spPr>
          <a:xfrm>
            <a:off x="4035217" y="1125413"/>
            <a:ext cx="7989635" cy="5087940"/>
          </a:xfrm>
          <a:prstGeom prst="rect">
            <a:avLst/>
          </a:prstGeom>
        </p:spPr>
        <p:txBody>
          <a:bodyPr vert="horz" lIns="91440" tIns="45720" rIns="91440" bIns="45720" rtlCol="0">
            <a:normAutofit fontScale="47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28600" marR="0" lvl="0" indent="-228600" algn="l" defTabSz="914400" rtl="0" eaLnBrk="1" fontAlgn="auto" latinLnBrk="0" hangingPunct="1">
              <a:lnSpc>
                <a:spcPct val="110000"/>
              </a:lnSpc>
              <a:spcBef>
                <a:spcPts val="1000"/>
              </a:spcBef>
              <a:spcAft>
                <a:spcPts val="0"/>
              </a:spcAft>
              <a:buClrTx/>
              <a:buSzTx/>
              <a:buFont typeface="Arial" panose="020B0604020202020204" pitchFamily="34" charset="0"/>
              <a:buChar char="•"/>
              <a:tabLst/>
              <a:defRPr/>
            </a:pPr>
            <a:r>
              <a:rPr kumimoji="0" lang="en-US" sz="3800" b="0" i="0" u="none" strike="noStrike" kern="1200" cap="none" spc="0" normalizeH="0" baseline="0" noProof="0" dirty="0">
                <a:ln>
                  <a:noFill/>
                </a:ln>
                <a:solidFill>
                  <a:sysClr val="windowText" lastClr="000000"/>
                </a:solidFill>
                <a:effectLst/>
                <a:uLnTx/>
                <a:uFillTx/>
                <a:latin typeface="Cambria" panose="02040503050406030204" pitchFamily="18" charset="0"/>
                <a:ea typeface="Cambria" panose="02040503050406030204" pitchFamily="18" charset="0"/>
                <a:cs typeface="Lato" panose="020F0502020204030203" pitchFamily="34" charset="0"/>
              </a:rPr>
              <a:t>When </a:t>
            </a:r>
            <a:r>
              <a:rPr lang="en-US" sz="3800" dirty="0">
                <a:solidFill>
                  <a:sysClr val="windowText" lastClr="000000"/>
                </a:solidFill>
                <a:latin typeface="Cambria" panose="02040503050406030204" pitchFamily="18" charset="0"/>
                <a:ea typeface="Cambria" panose="02040503050406030204" pitchFamily="18" charset="0"/>
                <a:cs typeface="Lato" panose="020F0502020204030203" pitchFamily="34" charset="0"/>
              </a:rPr>
              <a:t>receiving the medicine stock at the facility c</a:t>
            </a:r>
            <a:r>
              <a:rPr kumimoji="0" lang="en-US" sz="3800" b="0" i="0" u="none" strike="noStrike" kern="1200" cap="none" spc="0" normalizeH="0" baseline="0" noProof="0" dirty="0">
                <a:ln>
                  <a:noFill/>
                </a:ln>
                <a:solidFill>
                  <a:sysClr val="windowText" lastClr="000000"/>
                </a:solidFill>
                <a:effectLst/>
                <a:uLnTx/>
                <a:uFillTx/>
                <a:latin typeface="Cambria" panose="02040503050406030204" pitchFamily="18" charset="0"/>
                <a:ea typeface="Cambria" panose="02040503050406030204" pitchFamily="18" charset="0"/>
                <a:cs typeface="Lato" panose="020F0502020204030203" pitchFamily="34" charset="0"/>
              </a:rPr>
              <a:t>heck for:</a:t>
            </a:r>
          </a:p>
          <a:p>
            <a:pPr marL="0" marR="0" lvl="0" indent="0" algn="l" defTabSz="914400" rtl="0" eaLnBrk="1" fontAlgn="auto" latinLnBrk="0" hangingPunct="1">
              <a:lnSpc>
                <a:spcPct val="110000"/>
              </a:lnSpc>
              <a:spcBef>
                <a:spcPts val="0"/>
              </a:spcBef>
              <a:spcAft>
                <a:spcPts val="0"/>
              </a:spcAft>
              <a:buClrTx/>
              <a:buSzTx/>
              <a:buNone/>
              <a:tabLst/>
              <a:defRPr/>
            </a:pPr>
            <a:endParaRPr kumimoji="0" lang="en-US" sz="2200" b="0" i="0" u="none" strike="noStrike" kern="1200" cap="none" spc="0" normalizeH="0" baseline="0" noProof="0" dirty="0">
              <a:ln>
                <a:noFill/>
              </a:ln>
              <a:solidFill>
                <a:sysClr val="windowText" lastClr="000000"/>
              </a:solidFill>
              <a:effectLst/>
              <a:uLnTx/>
              <a:uFillTx/>
              <a:latin typeface="Cambria" panose="02040503050406030204" pitchFamily="18" charset="0"/>
              <a:ea typeface="Cambria" panose="02040503050406030204" pitchFamily="18" charset="0"/>
              <a:cs typeface="Lato" panose="020F0502020204030203" pitchFamily="34" charset="0"/>
            </a:endParaRPr>
          </a:p>
          <a:p>
            <a:pPr>
              <a:lnSpc>
                <a:spcPct val="110000"/>
              </a:lnSpc>
              <a:spcBef>
                <a:spcPts val="0"/>
              </a:spcBef>
              <a:buFont typeface="Wingdings" panose="05000000000000000000" pitchFamily="2" charset="2"/>
              <a:buChar char="ü"/>
            </a:pPr>
            <a:r>
              <a:rPr kumimoji="0" lang="en-US" sz="3800" b="0" i="1" u="none" strike="noStrike" kern="1200" cap="none" spc="0" normalizeH="0" baseline="0" noProof="0" dirty="0">
                <a:ln>
                  <a:noFill/>
                </a:ln>
                <a:solidFill>
                  <a:schemeClr val="accent5">
                    <a:lumMod val="75000"/>
                  </a:schemeClr>
                </a:solidFill>
                <a:effectLst/>
                <a:uLnTx/>
                <a:uFillTx/>
                <a:latin typeface="Cambria" panose="02040503050406030204" pitchFamily="18" charset="0"/>
                <a:ea typeface="Cambria" panose="02040503050406030204" pitchFamily="18" charset="0"/>
                <a:cs typeface="Lato" panose="020F0502020204030203" pitchFamily="34" charset="0"/>
              </a:rPr>
              <a:t>Right Drugs</a:t>
            </a:r>
          </a:p>
          <a:p>
            <a:pPr>
              <a:lnSpc>
                <a:spcPct val="110000"/>
              </a:lnSpc>
              <a:buFont typeface="Wingdings" panose="05000000000000000000" pitchFamily="2" charset="2"/>
              <a:buChar char="ü"/>
            </a:pPr>
            <a:r>
              <a:rPr kumimoji="0" lang="en-US" sz="3800" b="0" i="1" u="none" strike="noStrike" kern="1200" cap="none" spc="0" normalizeH="0" baseline="0" noProof="0" dirty="0">
                <a:ln>
                  <a:noFill/>
                </a:ln>
                <a:solidFill>
                  <a:schemeClr val="accent5">
                    <a:lumMod val="75000"/>
                  </a:schemeClr>
                </a:solidFill>
                <a:effectLst/>
                <a:uLnTx/>
                <a:uFillTx/>
                <a:latin typeface="Cambria" panose="02040503050406030204" pitchFamily="18" charset="0"/>
                <a:ea typeface="Cambria" panose="02040503050406030204" pitchFamily="18" charset="0"/>
                <a:cs typeface="Lato" panose="020F0502020204030203" pitchFamily="34" charset="0"/>
              </a:rPr>
              <a:t>Right quantity</a:t>
            </a:r>
          </a:p>
          <a:p>
            <a:pPr>
              <a:lnSpc>
                <a:spcPct val="110000"/>
              </a:lnSpc>
              <a:buFont typeface="Wingdings" panose="05000000000000000000" pitchFamily="2" charset="2"/>
              <a:buChar char="ü"/>
            </a:pPr>
            <a:r>
              <a:rPr kumimoji="0" lang="en-US" sz="3800" b="0" i="1" u="none" strike="noStrike" kern="1200" cap="none" spc="0" normalizeH="0" baseline="0" noProof="0" dirty="0">
                <a:ln>
                  <a:noFill/>
                </a:ln>
                <a:solidFill>
                  <a:schemeClr val="accent5">
                    <a:lumMod val="75000"/>
                  </a:schemeClr>
                </a:solidFill>
                <a:effectLst/>
                <a:uLnTx/>
                <a:uFillTx/>
                <a:latin typeface="Cambria" panose="02040503050406030204" pitchFamily="18" charset="0"/>
                <a:ea typeface="Cambria" panose="02040503050406030204" pitchFamily="18" charset="0"/>
                <a:cs typeface="Lato" panose="020F0502020204030203" pitchFamily="34" charset="0"/>
              </a:rPr>
              <a:t>Right Dosages form</a:t>
            </a:r>
          </a:p>
          <a:p>
            <a:pPr>
              <a:lnSpc>
                <a:spcPct val="110000"/>
              </a:lnSpc>
              <a:buFont typeface="Wingdings" panose="05000000000000000000" pitchFamily="2" charset="2"/>
              <a:buChar char="ü"/>
            </a:pPr>
            <a:r>
              <a:rPr kumimoji="0" lang="en-US" sz="3800" b="0" i="1" u="none" strike="noStrike" kern="1200" cap="none" spc="0" normalizeH="0" baseline="0" noProof="0" dirty="0">
                <a:ln>
                  <a:noFill/>
                </a:ln>
                <a:solidFill>
                  <a:schemeClr val="accent5">
                    <a:lumMod val="75000"/>
                  </a:schemeClr>
                </a:solidFill>
                <a:effectLst/>
                <a:uLnTx/>
                <a:uFillTx/>
                <a:latin typeface="Cambria" panose="02040503050406030204" pitchFamily="18" charset="0"/>
                <a:ea typeface="Cambria" panose="02040503050406030204" pitchFamily="18" charset="0"/>
                <a:cs typeface="Lato" panose="020F0502020204030203" pitchFamily="34" charset="0"/>
              </a:rPr>
              <a:t>Right Strengths.</a:t>
            </a:r>
          </a:p>
          <a:p>
            <a:pPr>
              <a:lnSpc>
                <a:spcPct val="110000"/>
              </a:lnSpc>
              <a:buFont typeface="Wingdings" panose="05000000000000000000" pitchFamily="2" charset="2"/>
              <a:buChar char="ü"/>
            </a:pPr>
            <a:r>
              <a:rPr lang="en-IN" sz="3800" i="1" dirty="0">
                <a:solidFill>
                  <a:schemeClr val="accent5">
                    <a:lumMod val="75000"/>
                  </a:schemeClr>
                </a:solidFill>
                <a:latin typeface="Cambria" panose="02040503050406030204" pitchFamily="18" charset="0"/>
                <a:ea typeface="Cambria" panose="02040503050406030204" pitchFamily="18" charset="0"/>
                <a:cs typeface="Lato" panose="020F0502020204030203" pitchFamily="34" charset="0"/>
              </a:rPr>
              <a:t>Right Expiry</a:t>
            </a:r>
            <a:endParaRPr lang="en-US" sz="3800" i="1" dirty="0">
              <a:solidFill>
                <a:schemeClr val="accent5">
                  <a:lumMod val="75000"/>
                </a:schemeClr>
              </a:solidFill>
              <a:latin typeface="Cambria" panose="02040503050406030204" pitchFamily="18" charset="0"/>
              <a:ea typeface="Cambria" panose="02040503050406030204" pitchFamily="18" charset="0"/>
              <a:cs typeface="Lato" panose="020F0502020204030203" pitchFamily="34" charset="0"/>
            </a:endParaRPr>
          </a:p>
          <a:p>
            <a:pPr marL="0" indent="0">
              <a:lnSpc>
                <a:spcPct val="110000"/>
              </a:lnSpc>
              <a:spcBef>
                <a:spcPts val="0"/>
              </a:spcBef>
              <a:buNone/>
            </a:pPr>
            <a:endParaRPr kumimoji="0" lang="en-US" sz="2200" b="0" i="0" u="none" strike="noStrike" kern="1200" cap="none" spc="0" normalizeH="0" baseline="0" noProof="0" dirty="0">
              <a:ln>
                <a:noFill/>
              </a:ln>
              <a:solidFill>
                <a:sysClr val="windowText" lastClr="000000"/>
              </a:solidFill>
              <a:effectLst/>
              <a:uLnTx/>
              <a:uFillTx/>
              <a:latin typeface="Cambria" panose="02040503050406030204" pitchFamily="18" charset="0"/>
              <a:ea typeface="Cambria" panose="02040503050406030204" pitchFamily="18" charset="0"/>
              <a:cs typeface="Lato" panose="020F0502020204030203" pitchFamily="34" charset="0"/>
            </a:endParaRPr>
          </a:p>
          <a:p>
            <a:pPr>
              <a:lnSpc>
                <a:spcPct val="110000"/>
              </a:lnSpc>
              <a:spcBef>
                <a:spcPts val="500"/>
              </a:spcBef>
            </a:pPr>
            <a:r>
              <a:rPr kumimoji="0" lang="en-US" altLang="en-US" sz="3800" b="0" i="0" u="none" strike="noStrike" kern="1200" cap="none" spc="0" normalizeH="0" baseline="0" noProof="0" dirty="0">
                <a:ln>
                  <a:noFill/>
                </a:ln>
                <a:solidFill>
                  <a:sysClr val="windowText" lastClr="000000"/>
                </a:solidFill>
                <a:effectLst/>
                <a:uLnTx/>
                <a:uFillTx/>
                <a:latin typeface="Cambria" panose="02040503050406030204" pitchFamily="18" charset="0"/>
                <a:ea typeface="Cambria" panose="02040503050406030204" pitchFamily="18" charset="0"/>
                <a:cs typeface="Lato" panose="020F0502020204030203" pitchFamily="34" charset="0"/>
              </a:rPr>
              <a:t>There is no visible evidence of damage or tampering.</a:t>
            </a:r>
          </a:p>
          <a:p>
            <a:pPr>
              <a:lnSpc>
                <a:spcPct val="110000"/>
              </a:lnSpc>
              <a:spcBef>
                <a:spcPts val="500"/>
              </a:spcBef>
            </a:pPr>
            <a:r>
              <a:rPr kumimoji="0" lang="en-US" altLang="en-US" sz="3800" b="0" i="0" u="none" strike="noStrike" kern="1200" cap="none" spc="0" normalizeH="0" baseline="0" noProof="0" dirty="0">
                <a:ln>
                  <a:noFill/>
                </a:ln>
                <a:solidFill>
                  <a:sysClr val="windowText" lastClr="000000"/>
                </a:solidFill>
                <a:effectLst/>
                <a:uLnTx/>
                <a:uFillTx/>
                <a:latin typeface="Cambria" panose="02040503050406030204" pitchFamily="18" charset="0"/>
                <a:ea typeface="Cambria" panose="02040503050406030204" pitchFamily="18" charset="0"/>
                <a:cs typeface="Lato" panose="020F0502020204030203" pitchFamily="34" charset="0"/>
              </a:rPr>
              <a:t>There are no defects (check for spots, pits, chips, breaks, uneven edges, cracks, embedded or adherent foreign matter).</a:t>
            </a:r>
          </a:p>
          <a:p>
            <a:pPr>
              <a:lnSpc>
                <a:spcPct val="110000"/>
              </a:lnSpc>
              <a:spcBef>
                <a:spcPts val="500"/>
              </a:spcBef>
            </a:pPr>
            <a:r>
              <a:rPr kumimoji="0" lang="en-US" altLang="en-US" sz="3800" b="0" i="0" u="none" strike="noStrike" kern="1200" cap="none" spc="0" normalizeH="0" baseline="0" noProof="0" dirty="0">
                <a:ln>
                  <a:noFill/>
                </a:ln>
                <a:solidFill>
                  <a:sysClr val="windowText" lastClr="000000"/>
                </a:solidFill>
                <a:effectLst/>
                <a:uLnTx/>
                <a:uFillTx/>
                <a:latin typeface="Cambria" panose="02040503050406030204" pitchFamily="18" charset="0"/>
                <a:ea typeface="Cambria" panose="02040503050406030204" pitchFamily="18" charset="0"/>
                <a:cs typeface="Lato" panose="020F0502020204030203" pitchFamily="34" charset="0"/>
              </a:rPr>
              <a:t>Parenteral solutions are clear.</a:t>
            </a:r>
          </a:p>
          <a:p>
            <a:pPr>
              <a:lnSpc>
                <a:spcPct val="110000"/>
              </a:lnSpc>
              <a:spcBef>
                <a:spcPts val="500"/>
              </a:spcBef>
            </a:pPr>
            <a:r>
              <a:rPr kumimoji="0" lang="en-US" altLang="en-US" sz="3800" b="0" i="0" u="none" strike="noStrike" kern="1200" cap="none" spc="0" normalizeH="0" baseline="0" noProof="0" dirty="0">
                <a:ln>
                  <a:noFill/>
                </a:ln>
                <a:solidFill>
                  <a:sysClr val="windowText" lastClr="000000"/>
                </a:solidFill>
                <a:effectLst/>
                <a:uLnTx/>
                <a:uFillTx/>
                <a:latin typeface="Cambria" panose="02040503050406030204" pitchFamily="18" charset="0"/>
                <a:ea typeface="Cambria" panose="02040503050406030204" pitchFamily="18" charset="0"/>
                <a:cs typeface="Lato" panose="020F0502020204030203" pitchFamily="34" charset="0"/>
              </a:rPr>
              <a:t>No leaking containers (bottles, vials etc.).</a:t>
            </a:r>
          </a:p>
          <a:p>
            <a:pPr>
              <a:lnSpc>
                <a:spcPct val="110000"/>
              </a:lnSpc>
              <a:spcBef>
                <a:spcPts val="500"/>
              </a:spcBef>
            </a:pPr>
            <a:r>
              <a:rPr kumimoji="0" lang="en-US" altLang="en-US" sz="3800" b="0" i="0" u="none" strike="noStrike" kern="1200" cap="none" spc="0" normalizeH="0" baseline="0" noProof="0" dirty="0">
                <a:ln>
                  <a:noFill/>
                </a:ln>
                <a:solidFill>
                  <a:sysClr val="windowText" lastClr="000000"/>
                </a:solidFill>
                <a:effectLst/>
                <a:uLnTx/>
                <a:uFillTx/>
                <a:latin typeface="Cambria" panose="02040503050406030204" pitchFamily="18" charset="0"/>
                <a:ea typeface="Cambria" panose="02040503050406030204" pitchFamily="18" charset="0"/>
                <a:cs typeface="Lato" panose="020F0502020204030203" pitchFamily="34" charset="0"/>
              </a:rPr>
              <a:t>The issuing store should be notified of any discrepancies, including missing items, incorrect items (not ordered), incorrect quantities or damaged, broken or poor-quality items.</a:t>
            </a:r>
            <a:endParaRPr kumimoji="0" lang="en-US" altLang="en-US" sz="3800" b="0" i="0" u="none" strike="noStrike" kern="1200" cap="none" spc="0" normalizeH="0" baseline="0" noProof="0" dirty="0">
              <a:ln>
                <a:noFill/>
              </a:ln>
              <a:solidFill>
                <a:sysClr val="windowText" lastClr="000000"/>
              </a:solidFill>
              <a:effectLst/>
              <a:uLnTx/>
              <a:uFillTx/>
              <a:latin typeface="Cambria" panose="02040503050406030204" pitchFamily="18" charset="0"/>
              <a:ea typeface="Cambria" panose="02040503050406030204" pitchFamily="18" charset="0"/>
            </a:endParaRPr>
          </a:p>
        </p:txBody>
      </p:sp>
      <p:pic>
        <p:nvPicPr>
          <p:cNvPr id="10" name="Picture 9" descr="A screenshot of a phone&#10;&#10;AI-generated content may be incorrect.">
            <a:extLst>
              <a:ext uri="{FF2B5EF4-FFF2-40B4-BE49-F238E27FC236}">
                <a16:creationId xmlns:a16="http://schemas.microsoft.com/office/drawing/2014/main" id="{E411BBC4-CC3C-72FD-3D23-F12CB9210A1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004322" y="1435510"/>
            <a:ext cx="1917290" cy="2094271"/>
          </a:xfrm>
          <a:prstGeom prst="rect">
            <a:avLst/>
          </a:prstGeom>
          <a:solidFill>
            <a:schemeClr val="accent2"/>
          </a:solidFill>
        </p:spPr>
      </p:pic>
    </p:spTree>
    <p:extLst>
      <p:ext uri="{BB962C8B-B14F-4D97-AF65-F5344CB8AC3E}">
        <p14:creationId xmlns:p14="http://schemas.microsoft.com/office/powerpoint/2010/main" val="201336949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954D95D-304A-BE7F-C73A-971C6B55F053}"/>
            </a:ext>
          </a:extLst>
        </p:cNvPr>
        <p:cNvGrpSpPr/>
        <p:nvPr/>
      </p:nvGrpSpPr>
      <p:grpSpPr>
        <a:xfrm>
          <a:off x="0" y="0"/>
          <a:ext cx="0" cy="0"/>
          <a:chOff x="0" y="0"/>
          <a:chExt cx="0" cy="0"/>
        </a:xfrm>
      </p:grpSpPr>
      <p:sp>
        <p:nvSpPr>
          <p:cNvPr id="5" name="Oval 4">
            <a:extLst>
              <a:ext uri="{FF2B5EF4-FFF2-40B4-BE49-F238E27FC236}">
                <a16:creationId xmlns:a16="http://schemas.microsoft.com/office/drawing/2014/main" id="{4727DCBE-40E1-A0E1-2ECF-B95D4A36CB24}"/>
              </a:ext>
            </a:extLst>
          </p:cNvPr>
          <p:cNvSpPr/>
          <p:nvPr/>
        </p:nvSpPr>
        <p:spPr>
          <a:xfrm>
            <a:off x="2677214" y="5349712"/>
            <a:ext cx="1706252" cy="1475294"/>
          </a:xfrm>
          <a:prstGeom prst="ellipse">
            <a:avLst/>
          </a:prstGeom>
          <a:solidFill>
            <a:srgbClr val="82BCC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7" name="Oval 6">
            <a:extLst>
              <a:ext uri="{FF2B5EF4-FFF2-40B4-BE49-F238E27FC236}">
                <a16:creationId xmlns:a16="http://schemas.microsoft.com/office/drawing/2014/main" id="{6B9FF6FB-8EDD-5A96-69AA-53A912D2D304}"/>
              </a:ext>
            </a:extLst>
          </p:cNvPr>
          <p:cNvSpPr/>
          <p:nvPr/>
        </p:nvSpPr>
        <p:spPr>
          <a:xfrm>
            <a:off x="3978111" y="438347"/>
            <a:ext cx="593889" cy="518474"/>
          </a:xfrm>
          <a:prstGeom prst="ellipse">
            <a:avLst/>
          </a:prstGeom>
          <a:solidFill>
            <a:srgbClr val="82BCC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6" name="Rectangle 5">
            <a:extLst>
              <a:ext uri="{FF2B5EF4-FFF2-40B4-BE49-F238E27FC236}">
                <a16:creationId xmlns:a16="http://schemas.microsoft.com/office/drawing/2014/main" id="{0963A8EF-C72E-2F61-2F54-ED36F1C1765D}"/>
              </a:ext>
            </a:extLst>
          </p:cNvPr>
          <p:cNvSpPr/>
          <p:nvPr/>
        </p:nvSpPr>
        <p:spPr>
          <a:xfrm>
            <a:off x="0" y="0"/>
            <a:ext cx="3648173" cy="6858000"/>
          </a:xfrm>
          <a:prstGeom prst="rect">
            <a:avLst/>
          </a:prstGeom>
          <a:solidFill>
            <a:srgbClr val="00B4C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500" b="1" dirty="0">
                <a:latin typeface="Cambria" panose="02040503050406030204" pitchFamily="18" charset="0"/>
                <a:ea typeface="Cambria" panose="02040503050406030204" pitchFamily="18" charset="0"/>
              </a:rPr>
              <a:t>Factors contributing to inaccurate stock records</a:t>
            </a:r>
            <a:endParaRPr lang="en-IN" sz="3500" b="1" dirty="0">
              <a:latin typeface="Cambria" panose="02040503050406030204" pitchFamily="18" charset="0"/>
              <a:ea typeface="Cambria" panose="02040503050406030204" pitchFamily="18" charset="0"/>
            </a:endParaRPr>
          </a:p>
        </p:txBody>
      </p:sp>
      <p:sp>
        <p:nvSpPr>
          <p:cNvPr id="2" name="Rectangle 3">
            <a:extLst>
              <a:ext uri="{FF2B5EF4-FFF2-40B4-BE49-F238E27FC236}">
                <a16:creationId xmlns:a16="http://schemas.microsoft.com/office/drawing/2014/main" id="{EAA29B71-1640-20A8-AD10-DD850F154181}"/>
              </a:ext>
            </a:extLst>
          </p:cNvPr>
          <p:cNvSpPr>
            <a:spLocks noGrp="1" noChangeArrowheads="1"/>
          </p:cNvSpPr>
          <p:nvPr>
            <p:ph idx="1"/>
          </p:nvPr>
        </p:nvSpPr>
        <p:spPr>
          <a:xfrm>
            <a:off x="3978111" y="591343"/>
            <a:ext cx="7909089" cy="5884870"/>
          </a:xfrm>
        </p:spPr>
        <p:txBody>
          <a:bodyPr anchor="ctr">
            <a:normAutofit/>
          </a:bodyPr>
          <a:lstStyle/>
          <a:p>
            <a:pPr marL="320040" indent="-320040">
              <a:defRPr/>
            </a:pPr>
            <a:r>
              <a:rPr lang="en-US" sz="2200" dirty="0">
                <a:latin typeface="Cambria" panose="02040503050406030204" pitchFamily="18" charset="0"/>
                <a:ea typeface="Cambria" panose="02040503050406030204" pitchFamily="18" charset="0"/>
              </a:rPr>
              <a:t>High volume, repetitious entries</a:t>
            </a:r>
          </a:p>
          <a:p>
            <a:pPr marL="320040" indent="-320040">
              <a:defRPr/>
            </a:pPr>
            <a:r>
              <a:rPr lang="en-US" sz="2200" dirty="0">
                <a:latin typeface="Cambria" panose="02040503050406030204" pitchFamily="18" charset="0"/>
                <a:ea typeface="Cambria" panose="02040503050406030204" pitchFamily="18" charset="0"/>
              </a:rPr>
              <a:t>Drugs names and descriptions are similar</a:t>
            </a:r>
          </a:p>
          <a:p>
            <a:pPr marL="320040" indent="-320040">
              <a:defRPr/>
            </a:pPr>
            <a:r>
              <a:rPr lang="en-US" sz="2200" dirty="0">
                <a:latin typeface="Cambria" panose="02040503050406030204" pitchFamily="18" charset="0"/>
                <a:ea typeface="Cambria" panose="02040503050406030204" pitchFamily="18" charset="0"/>
              </a:rPr>
              <a:t>Duplicate entries for receipts or issues</a:t>
            </a:r>
          </a:p>
          <a:p>
            <a:pPr marL="320040" indent="-320040">
              <a:defRPr/>
            </a:pPr>
            <a:r>
              <a:rPr lang="en-US" sz="2200" dirty="0">
                <a:latin typeface="Cambria" panose="02040503050406030204" pitchFamily="18" charset="0"/>
                <a:ea typeface="Cambria" panose="02040503050406030204" pitchFamily="18" charset="0"/>
              </a:rPr>
              <a:t>Spoiled or junk stock destroyed but not written off</a:t>
            </a:r>
          </a:p>
          <a:p>
            <a:pPr marL="320040" indent="-320040">
              <a:defRPr/>
            </a:pPr>
            <a:r>
              <a:rPr lang="en-US" sz="2200" dirty="0">
                <a:latin typeface="Cambria" panose="02040503050406030204" pitchFamily="18" charset="0"/>
                <a:ea typeface="Cambria" panose="02040503050406030204" pitchFamily="18" charset="0"/>
              </a:rPr>
              <a:t>Theft produces inaccurate records, except when deliberately altered to conceal the theft</a:t>
            </a:r>
          </a:p>
          <a:p>
            <a:pPr marL="320040" indent="-320040">
              <a:defRPr/>
            </a:pPr>
            <a:r>
              <a:rPr lang="en-US" sz="2200" dirty="0">
                <a:latin typeface="Cambria" panose="02040503050406030204" pitchFamily="18" charset="0"/>
                <a:ea typeface="Cambria" panose="02040503050406030204" pitchFamily="18" charset="0"/>
              </a:rPr>
              <a:t>Physical count rarely or never taken, or records not reconciled after stock count</a:t>
            </a:r>
          </a:p>
        </p:txBody>
      </p:sp>
      <p:sp>
        <p:nvSpPr>
          <p:cNvPr id="8" name="Oval 7">
            <a:extLst>
              <a:ext uri="{FF2B5EF4-FFF2-40B4-BE49-F238E27FC236}">
                <a16:creationId xmlns:a16="http://schemas.microsoft.com/office/drawing/2014/main" id="{A6C3BD59-1413-9B17-2992-74D702A2A351}"/>
              </a:ext>
            </a:extLst>
          </p:cNvPr>
          <p:cNvSpPr/>
          <p:nvPr/>
        </p:nvSpPr>
        <p:spPr>
          <a:xfrm>
            <a:off x="10851822" y="6344239"/>
            <a:ext cx="593889" cy="518474"/>
          </a:xfrm>
          <a:prstGeom prst="ellipse">
            <a:avLst/>
          </a:prstGeom>
          <a:solidFill>
            <a:srgbClr val="82BCC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a:p>
        </p:txBody>
      </p:sp>
      <p:pic>
        <p:nvPicPr>
          <p:cNvPr id="3" name="Picture 2">
            <a:extLst>
              <a:ext uri="{FF2B5EF4-FFF2-40B4-BE49-F238E27FC236}">
                <a16:creationId xmlns:a16="http://schemas.microsoft.com/office/drawing/2014/main" id="{D97527C9-D1C8-4A00-7A03-681A7B014ED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7147" y="102626"/>
            <a:ext cx="835564" cy="644626"/>
          </a:xfrm>
          <a:prstGeom prst="rect">
            <a:avLst/>
          </a:prstGeom>
        </p:spPr>
      </p:pic>
      <p:pic>
        <p:nvPicPr>
          <p:cNvPr id="4" name="Picture 4">
            <a:extLst>
              <a:ext uri="{FF2B5EF4-FFF2-40B4-BE49-F238E27FC236}">
                <a16:creationId xmlns:a16="http://schemas.microsoft.com/office/drawing/2014/main" id="{F1C164FA-F592-4B33-0B2A-FC7C18E9D05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962967" y="102627"/>
            <a:ext cx="1061885" cy="6446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0576812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A81BB88D-D1FD-ED5F-3AD2-22637D0F19F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787876" y="3965493"/>
            <a:ext cx="3007768" cy="2029954"/>
          </a:xfrm>
          <a:prstGeom prst="rect">
            <a:avLst/>
          </a:prstGeom>
        </p:spPr>
      </p:pic>
      <p:pic>
        <p:nvPicPr>
          <p:cNvPr id="1026" name="Picture 2">
            <a:extLst>
              <a:ext uri="{FF2B5EF4-FFF2-40B4-BE49-F238E27FC236}">
                <a16:creationId xmlns:a16="http://schemas.microsoft.com/office/drawing/2014/main" id="{5C0099B9-7B36-706C-B2EE-35C24C9D5BF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677489" y="1498143"/>
            <a:ext cx="2803035" cy="1874179"/>
          </a:xfrm>
          <a:prstGeom prst="rect">
            <a:avLst/>
          </a:prstGeom>
          <a:noFill/>
          <a:extLst>
            <a:ext uri="{909E8E84-426E-40DD-AFC4-6F175D3DCCD1}">
              <a14:hiddenFill xmlns:a14="http://schemas.microsoft.com/office/drawing/2010/main">
                <a:solidFill>
                  <a:srgbClr val="FFFFFF"/>
                </a:solidFill>
              </a14:hiddenFill>
            </a:ext>
          </a:extLst>
        </p:spPr>
      </p:pic>
      <p:sp>
        <p:nvSpPr>
          <p:cNvPr id="14" name="Rectangle 13">
            <a:extLst>
              <a:ext uri="{FF2B5EF4-FFF2-40B4-BE49-F238E27FC236}">
                <a16:creationId xmlns:a16="http://schemas.microsoft.com/office/drawing/2014/main" id="{7776E804-E630-3C32-4804-199CD7B0B35F}"/>
              </a:ext>
            </a:extLst>
          </p:cNvPr>
          <p:cNvSpPr/>
          <p:nvPr/>
        </p:nvSpPr>
        <p:spPr>
          <a:xfrm>
            <a:off x="0" y="0"/>
            <a:ext cx="12192000" cy="747252"/>
          </a:xfrm>
          <a:prstGeom prst="rect">
            <a:avLst/>
          </a:prstGeom>
          <a:solidFill>
            <a:srgbClr val="00B4C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lvl="0" algn="ctr" defTabSz="457200" eaLnBrk="0" fontAlgn="base" hangingPunct="0">
              <a:spcBef>
                <a:spcPct val="0"/>
              </a:spcBef>
              <a:spcAft>
                <a:spcPct val="0"/>
              </a:spcAft>
              <a:defRPr/>
            </a:pPr>
            <a:r>
              <a:rPr lang="en-US" altLang="en-US" sz="3600" b="1" dirty="0">
                <a:solidFill>
                  <a:schemeClr val="bg1"/>
                </a:solidFill>
                <a:latin typeface="Cambria" panose="02040503050406030204" pitchFamily="18" charset="0"/>
                <a:ea typeface="Cambria" panose="02040503050406030204" pitchFamily="18" charset="0"/>
                <a:cs typeface="Arial" panose="020B0604020202020204" pitchFamily="34" charset="0"/>
              </a:rPr>
              <a:t>Inventory Control Tools and Techniques</a:t>
            </a:r>
            <a:endParaRPr lang="en-US" sz="3600" b="1" dirty="0">
              <a:solidFill>
                <a:schemeClr val="bg1"/>
              </a:solidFill>
              <a:latin typeface="Cambria" panose="02040503050406030204" pitchFamily="18" charset="0"/>
              <a:ea typeface="Cambria" panose="02040503050406030204" pitchFamily="18" charset="0"/>
              <a:cs typeface="Arial" panose="020B0604020202020204" pitchFamily="34" charset="0"/>
            </a:endParaRPr>
          </a:p>
        </p:txBody>
      </p:sp>
      <p:sp>
        <p:nvSpPr>
          <p:cNvPr id="18" name="Rectangle 17">
            <a:extLst>
              <a:ext uri="{FF2B5EF4-FFF2-40B4-BE49-F238E27FC236}">
                <a16:creationId xmlns:a16="http://schemas.microsoft.com/office/drawing/2014/main" id="{2395B43F-4DE6-49FB-0140-4D8D8448C236}"/>
              </a:ext>
            </a:extLst>
          </p:cNvPr>
          <p:cNvSpPr/>
          <p:nvPr/>
        </p:nvSpPr>
        <p:spPr>
          <a:xfrm>
            <a:off x="711476" y="1133783"/>
            <a:ext cx="7574685" cy="5276012"/>
          </a:xfrm>
          <a:prstGeom prst="rect">
            <a:avLst/>
          </a:prstGeom>
          <a:solidFill>
            <a:schemeClr val="accent5">
              <a:lumMod val="20000"/>
              <a:lumOff val="80000"/>
            </a:schemeClr>
          </a:solidFill>
        </p:spPr>
        <p:style>
          <a:lnRef idx="3">
            <a:schemeClr val="lt1"/>
          </a:lnRef>
          <a:fillRef idx="1">
            <a:schemeClr val="accent1"/>
          </a:fillRef>
          <a:effectRef idx="1">
            <a:schemeClr val="accent1"/>
          </a:effectRef>
          <a:fontRef idx="minor">
            <a:schemeClr val="lt1"/>
          </a:fontRef>
        </p:style>
        <p:txBody>
          <a:bodyPr rtlCol="0" anchor="ctr"/>
          <a:lstStyle/>
          <a:p>
            <a:pPr marL="0" marR="0" lvl="0" indent="0" algn="just" defTabSz="457200" rtl="0" eaLnBrk="0" fontAlgn="base" latinLnBrk="0" hangingPunct="0">
              <a:lnSpc>
                <a:spcPct val="100000"/>
              </a:lnSpc>
              <a:spcBef>
                <a:spcPts val="530"/>
              </a:spcBef>
              <a:spcAft>
                <a:spcPct val="0"/>
              </a:spcAft>
              <a:buClrTx/>
              <a:buSzTx/>
              <a:buFontTx/>
              <a:buNone/>
              <a:tabLst/>
              <a:defRPr/>
            </a:pPr>
            <a:r>
              <a:rPr kumimoji="0" lang="en-US" sz="1800" u="none" strike="noStrike" kern="1200" cap="none" spc="0" normalizeH="0" baseline="0" noProof="0" dirty="0">
                <a:ln>
                  <a:noFill/>
                </a:ln>
                <a:solidFill>
                  <a:schemeClr val="tx1"/>
                </a:solidFill>
                <a:effectLst/>
                <a:uLnTx/>
                <a:uFillTx/>
                <a:latin typeface="Cambria" panose="02040503050406030204" pitchFamily="18" charset="0"/>
                <a:ea typeface="Cambria" panose="02040503050406030204" pitchFamily="18" charset="0"/>
              </a:rPr>
              <a:t>Inventory control tools and techniques are methods used to ensure that stock (medicines, consumables, or other goods) is available in the </a:t>
            </a:r>
            <a:r>
              <a:rPr kumimoji="0" lang="en-US" sz="1800" i="1" u="none" strike="noStrike" kern="1200" cap="none" spc="0" normalizeH="0" baseline="0" noProof="0" dirty="0">
                <a:ln>
                  <a:noFill/>
                </a:ln>
                <a:solidFill>
                  <a:schemeClr val="tx1"/>
                </a:solidFill>
                <a:effectLst/>
                <a:uLnTx/>
                <a:uFillTx/>
                <a:latin typeface="Cambria" panose="02040503050406030204" pitchFamily="18" charset="0"/>
                <a:ea typeface="Cambria" panose="02040503050406030204" pitchFamily="18" charset="0"/>
              </a:rPr>
              <a:t>right quantity, at the right time, and at the right place</a:t>
            </a:r>
            <a:r>
              <a:rPr kumimoji="0" lang="en-US" sz="1800" u="none" strike="noStrike" kern="1200" cap="none" spc="0" normalizeH="0" baseline="0" noProof="0" dirty="0">
                <a:ln>
                  <a:noFill/>
                </a:ln>
                <a:solidFill>
                  <a:schemeClr val="tx1"/>
                </a:solidFill>
                <a:effectLst/>
                <a:uLnTx/>
                <a:uFillTx/>
                <a:latin typeface="Cambria" panose="02040503050406030204" pitchFamily="18" charset="0"/>
                <a:ea typeface="Cambria" panose="02040503050406030204" pitchFamily="18" charset="0"/>
              </a:rPr>
              <a:t> without overstocking or stock-outs. They help balance availability, cost, and efficiency.</a:t>
            </a:r>
          </a:p>
          <a:p>
            <a:pPr marL="0" marR="0" lvl="0" indent="0" algn="just" defTabSz="457200" rtl="0" eaLnBrk="0" fontAlgn="base" latinLnBrk="0" hangingPunct="0">
              <a:lnSpc>
                <a:spcPct val="100000"/>
              </a:lnSpc>
              <a:spcBef>
                <a:spcPts val="530"/>
              </a:spcBef>
              <a:spcAft>
                <a:spcPct val="0"/>
              </a:spcAft>
              <a:buClrTx/>
              <a:buSzTx/>
              <a:buFontTx/>
              <a:buNone/>
              <a:tabLst/>
              <a:defRPr/>
            </a:pPr>
            <a:endParaRPr kumimoji="0" lang="en-US" sz="1200" u="none" strike="noStrike" kern="1200" cap="none" spc="0" normalizeH="0" baseline="0" noProof="0" dirty="0">
              <a:ln>
                <a:noFill/>
              </a:ln>
              <a:solidFill>
                <a:schemeClr val="tx1"/>
              </a:solidFill>
              <a:effectLst/>
              <a:uLnTx/>
              <a:uFillTx/>
              <a:latin typeface="Cambria" panose="02040503050406030204" pitchFamily="18" charset="0"/>
              <a:ea typeface="Cambria" panose="02040503050406030204" pitchFamily="18" charset="0"/>
            </a:endParaRPr>
          </a:p>
          <a:p>
            <a:pPr marL="285750" marR="0" lvl="0" indent="-285750" algn="just" defTabSz="457200" rtl="0" eaLnBrk="0" fontAlgn="base" latinLnBrk="0" hangingPunct="0">
              <a:lnSpc>
                <a:spcPct val="100000"/>
              </a:lnSpc>
              <a:spcBef>
                <a:spcPts val="530"/>
              </a:spcBef>
              <a:spcAft>
                <a:spcPct val="0"/>
              </a:spcAft>
              <a:buClrTx/>
              <a:buSzTx/>
              <a:buFont typeface="Wingdings" panose="05000000000000000000" pitchFamily="2" charset="2"/>
              <a:buChar char="v"/>
              <a:tabLst/>
              <a:defRPr/>
            </a:pPr>
            <a:r>
              <a:rPr lang="en-US" dirty="0">
                <a:solidFill>
                  <a:schemeClr val="tx1"/>
                </a:solidFill>
                <a:latin typeface="Cambria" panose="02040503050406030204" pitchFamily="18" charset="0"/>
                <a:ea typeface="Cambria" panose="02040503050406030204" pitchFamily="18" charset="0"/>
              </a:rPr>
              <a:t>Different inventory control tools used for managing and monitoring inventory:</a:t>
            </a:r>
          </a:p>
          <a:p>
            <a:pPr marL="285750" marR="0" lvl="0" indent="-285750" algn="just" defTabSz="457200" rtl="0" eaLnBrk="0" fontAlgn="base" latinLnBrk="0" hangingPunct="0">
              <a:lnSpc>
                <a:spcPct val="100000"/>
              </a:lnSpc>
              <a:spcBef>
                <a:spcPts val="530"/>
              </a:spcBef>
              <a:spcAft>
                <a:spcPct val="0"/>
              </a:spcAft>
              <a:buClrTx/>
              <a:buSzTx/>
              <a:buFont typeface="Arial" panose="020B0604020202020204" pitchFamily="34" charset="0"/>
              <a:buChar char="•"/>
              <a:tabLst/>
              <a:defRPr/>
            </a:pPr>
            <a:r>
              <a:rPr lang="en-US" dirty="0">
                <a:solidFill>
                  <a:schemeClr val="tx1"/>
                </a:solidFill>
                <a:latin typeface="Cambria" panose="02040503050406030204" pitchFamily="18" charset="0"/>
                <a:ea typeface="Cambria" panose="02040503050406030204" pitchFamily="18" charset="0"/>
              </a:rPr>
              <a:t>Stock Registers &amp; Bin cards</a:t>
            </a:r>
          </a:p>
          <a:p>
            <a:pPr marL="285750" marR="0" lvl="0" indent="-285750" algn="just" defTabSz="457200" rtl="0" eaLnBrk="0" fontAlgn="base" latinLnBrk="0" hangingPunct="0">
              <a:lnSpc>
                <a:spcPct val="100000"/>
              </a:lnSpc>
              <a:spcBef>
                <a:spcPts val="530"/>
              </a:spcBef>
              <a:spcAft>
                <a:spcPct val="0"/>
              </a:spcAft>
              <a:buClrTx/>
              <a:buSzTx/>
              <a:buFont typeface="Arial" panose="020B0604020202020204" pitchFamily="34" charset="0"/>
              <a:buChar char="•"/>
              <a:tabLst/>
              <a:defRPr/>
            </a:pPr>
            <a:r>
              <a:rPr lang="en-US" dirty="0">
                <a:solidFill>
                  <a:schemeClr val="tx1"/>
                </a:solidFill>
                <a:latin typeface="Cambria" panose="02040503050406030204" pitchFamily="18" charset="0"/>
                <a:ea typeface="Cambria" panose="02040503050406030204" pitchFamily="18" charset="0"/>
              </a:rPr>
              <a:t>Stock Ledger / Daily Stock Statement</a:t>
            </a:r>
          </a:p>
          <a:p>
            <a:pPr marL="285750" indent="-285750" algn="just" defTabSz="457200" eaLnBrk="0" fontAlgn="base" hangingPunct="0">
              <a:spcBef>
                <a:spcPts val="530"/>
              </a:spcBef>
              <a:spcAft>
                <a:spcPct val="0"/>
              </a:spcAft>
              <a:buFont typeface="Arial" panose="020B0604020202020204" pitchFamily="34" charset="0"/>
              <a:buChar char="•"/>
              <a:defRPr/>
            </a:pPr>
            <a:r>
              <a:rPr lang="en-US" dirty="0">
                <a:solidFill>
                  <a:schemeClr val="tx1"/>
                </a:solidFill>
                <a:latin typeface="Cambria" panose="02040503050406030204" pitchFamily="18" charset="0"/>
                <a:ea typeface="Cambria" panose="02040503050406030204" pitchFamily="18" charset="0"/>
              </a:rPr>
              <a:t>Physical Stock Verification</a:t>
            </a:r>
          </a:p>
          <a:p>
            <a:pPr marL="285750" marR="0" lvl="0" indent="-285750" algn="just" defTabSz="457200" rtl="0" eaLnBrk="0" fontAlgn="base" latinLnBrk="0" hangingPunct="0">
              <a:lnSpc>
                <a:spcPct val="100000"/>
              </a:lnSpc>
              <a:spcBef>
                <a:spcPts val="530"/>
              </a:spcBef>
              <a:spcAft>
                <a:spcPct val="0"/>
              </a:spcAft>
              <a:buClrTx/>
              <a:buSzTx/>
              <a:buFont typeface="Arial" panose="020B0604020202020204" pitchFamily="34" charset="0"/>
              <a:buChar char="•"/>
              <a:tabLst/>
              <a:defRPr/>
            </a:pPr>
            <a:r>
              <a:rPr lang="en-US" dirty="0">
                <a:solidFill>
                  <a:schemeClr val="tx1"/>
                </a:solidFill>
                <a:latin typeface="Cambria" panose="02040503050406030204" pitchFamily="18" charset="0"/>
                <a:ea typeface="Cambria" panose="02040503050406030204" pitchFamily="18" charset="0"/>
              </a:rPr>
              <a:t>FEFO</a:t>
            </a:r>
          </a:p>
          <a:p>
            <a:pPr marR="0" lvl="0" algn="just" defTabSz="457200" rtl="0" eaLnBrk="0" fontAlgn="base" latinLnBrk="0" hangingPunct="0">
              <a:lnSpc>
                <a:spcPct val="100000"/>
              </a:lnSpc>
              <a:spcBef>
                <a:spcPts val="530"/>
              </a:spcBef>
              <a:spcAft>
                <a:spcPct val="0"/>
              </a:spcAft>
              <a:buClrTx/>
              <a:buSzTx/>
              <a:tabLst/>
              <a:defRPr/>
            </a:pPr>
            <a:endParaRPr lang="en-US" sz="1200" dirty="0">
              <a:solidFill>
                <a:schemeClr val="tx1"/>
              </a:solidFill>
              <a:latin typeface="Cambria" panose="02040503050406030204" pitchFamily="18" charset="0"/>
              <a:ea typeface="Cambria" panose="02040503050406030204" pitchFamily="18" charset="0"/>
            </a:endParaRPr>
          </a:p>
          <a:p>
            <a:pPr marL="285750" indent="-285750" algn="just" defTabSz="457200" eaLnBrk="0" fontAlgn="base" hangingPunct="0">
              <a:spcBef>
                <a:spcPts val="530"/>
              </a:spcBef>
              <a:spcAft>
                <a:spcPct val="0"/>
              </a:spcAft>
              <a:buFont typeface="Wingdings" panose="05000000000000000000" pitchFamily="2" charset="2"/>
              <a:buChar char="v"/>
              <a:defRPr/>
            </a:pPr>
            <a:r>
              <a:rPr lang="en-US" dirty="0">
                <a:solidFill>
                  <a:schemeClr val="tx1"/>
                </a:solidFill>
                <a:latin typeface="Cambria" panose="02040503050406030204" pitchFamily="18" charset="0"/>
                <a:ea typeface="Cambria" panose="02040503050406030204" pitchFamily="18" charset="0"/>
              </a:rPr>
              <a:t>Different inventory control techniques used to regulate stock levels are:</a:t>
            </a:r>
          </a:p>
          <a:p>
            <a:pPr marL="285750" indent="-285750" algn="just" defTabSz="457200" eaLnBrk="0" fontAlgn="base" hangingPunct="0">
              <a:spcBef>
                <a:spcPts val="530"/>
              </a:spcBef>
              <a:spcAft>
                <a:spcPct val="0"/>
              </a:spcAft>
              <a:buFont typeface="Arial" panose="020B0604020202020204" pitchFamily="34" charset="0"/>
              <a:buChar char="•"/>
              <a:defRPr/>
            </a:pPr>
            <a:r>
              <a:rPr lang="en-US" dirty="0">
                <a:solidFill>
                  <a:schemeClr val="tx1"/>
                </a:solidFill>
                <a:latin typeface="Cambria" panose="02040503050406030204" pitchFamily="18" charset="0"/>
                <a:ea typeface="Cambria" panose="02040503050406030204" pitchFamily="18" charset="0"/>
              </a:rPr>
              <a:t>VED Analysis</a:t>
            </a:r>
          </a:p>
          <a:p>
            <a:pPr marL="285750" indent="-285750" algn="just" defTabSz="457200" eaLnBrk="0" fontAlgn="base" hangingPunct="0">
              <a:spcBef>
                <a:spcPts val="530"/>
              </a:spcBef>
              <a:spcAft>
                <a:spcPct val="0"/>
              </a:spcAft>
              <a:buFont typeface="Arial" panose="020B0604020202020204" pitchFamily="34" charset="0"/>
              <a:buChar char="•"/>
              <a:defRPr/>
            </a:pPr>
            <a:r>
              <a:rPr lang="en-US" dirty="0">
                <a:solidFill>
                  <a:schemeClr val="tx1"/>
                </a:solidFill>
                <a:latin typeface="Cambria" panose="02040503050406030204" pitchFamily="18" charset="0"/>
                <a:ea typeface="Cambria" panose="02040503050406030204" pitchFamily="18" charset="0"/>
              </a:rPr>
              <a:t>FSN Analysis</a:t>
            </a:r>
          </a:p>
        </p:txBody>
      </p:sp>
      <p:pic>
        <p:nvPicPr>
          <p:cNvPr id="2" name="Picture 1">
            <a:extLst>
              <a:ext uri="{FF2B5EF4-FFF2-40B4-BE49-F238E27FC236}">
                <a16:creationId xmlns:a16="http://schemas.microsoft.com/office/drawing/2014/main" id="{928688FD-A48D-F4B1-A334-E07E3747CDE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67147" y="102626"/>
            <a:ext cx="835564" cy="644626"/>
          </a:xfrm>
          <a:prstGeom prst="rect">
            <a:avLst/>
          </a:prstGeom>
        </p:spPr>
      </p:pic>
      <p:pic>
        <p:nvPicPr>
          <p:cNvPr id="3" name="Picture 4">
            <a:extLst>
              <a:ext uri="{FF2B5EF4-FFF2-40B4-BE49-F238E27FC236}">
                <a16:creationId xmlns:a16="http://schemas.microsoft.com/office/drawing/2014/main" id="{B2B50730-01F8-BA4C-F5B6-3F6EC3AAFBB9}"/>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962967" y="102627"/>
            <a:ext cx="1061885" cy="6446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4571232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CE93486-FEDD-0A16-9B95-986710FE5371}"/>
            </a:ext>
          </a:extLst>
        </p:cNvPr>
        <p:cNvGrpSpPr/>
        <p:nvPr/>
      </p:nvGrpSpPr>
      <p:grpSpPr>
        <a:xfrm>
          <a:off x="0" y="0"/>
          <a:ext cx="0" cy="0"/>
          <a:chOff x="0" y="0"/>
          <a:chExt cx="0" cy="0"/>
        </a:xfrm>
      </p:grpSpPr>
      <p:sp>
        <p:nvSpPr>
          <p:cNvPr id="16" name="TextBox 15">
            <a:extLst>
              <a:ext uri="{FF2B5EF4-FFF2-40B4-BE49-F238E27FC236}">
                <a16:creationId xmlns:a16="http://schemas.microsoft.com/office/drawing/2014/main" id="{7A138593-CE42-5BB0-7FE0-825CA4D2C6B2}"/>
              </a:ext>
            </a:extLst>
          </p:cNvPr>
          <p:cNvSpPr txBox="1"/>
          <p:nvPr/>
        </p:nvSpPr>
        <p:spPr>
          <a:xfrm>
            <a:off x="490194" y="961535"/>
            <a:ext cx="11180187" cy="2585323"/>
          </a:xfrm>
          <a:prstGeom prst="rect">
            <a:avLst/>
          </a:prstGeom>
          <a:solidFill>
            <a:schemeClr val="accent5">
              <a:lumMod val="20000"/>
              <a:lumOff val="80000"/>
            </a:schemeClr>
          </a:solidFill>
          <a:ln w="19050">
            <a:solidFill>
              <a:schemeClr val="accent5">
                <a:lumMod val="75000"/>
              </a:schemeClr>
            </a:solidFill>
          </a:ln>
        </p:spPr>
        <p:txBody>
          <a:bodyPr wrap="square" rtlCol="0">
            <a:spAutoFit/>
          </a:bodyPr>
          <a:lstStyle/>
          <a:p>
            <a:pPr marL="285750" indent="-285750">
              <a:buFont typeface="Wingdings" panose="05000000000000000000" pitchFamily="2" charset="2"/>
              <a:buChar char="v"/>
            </a:pPr>
            <a:r>
              <a:rPr lang="en-US" b="1" dirty="0">
                <a:latin typeface="Cambria" panose="02040503050406030204" pitchFamily="18" charset="0"/>
                <a:ea typeface="Cambria" panose="02040503050406030204" pitchFamily="18" charset="0"/>
              </a:rPr>
              <a:t>Bin Card:</a:t>
            </a:r>
          </a:p>
          <a:p>
            <a:pPr marL="285750" indent="-285750">
              <a:buFont typeface="Arial" panose="020B0604020202020204" pitchFamily="34" charset="0"/>
              <a:buChar char="•"/>
            </a:pPr>
            <a:r>
              <a:rPr lang="en-US" dirty="0">
                <a:latin typeface="Cambria" panose="02040503050406030204" pitchFamily="18" charset="0"/>
                <a:ea typeface="Cambria" panose="02040503050406030204" pitchFamily="18" charset="0"/>
              </a:rPr>
              <a:t>Simple, heavy weight cards</a:t>
            </a:r>
          </a:p>
          <a:p>
            <a:pPr marL="285750" indent="-285750">
              <a:buFont typeface="Arial" panose="020B0604020202020204" pitchFamily="34" charset="0"/>
              <a:buChar char="•"/>
            </a:pPr>
            <a:r>
              <a:rPr lang="en-US" dirty="0">
                <a:latin typeface="Cambria" panose="02040503050406030204" pitchFamily="18" charset="0"/>
                <a:ea typeface="Cambria" panose="02040503050406030204" pitchFamily="18" charset="0"/>
              </a:rPr>
              <a:t>Kept for each item in stock room </a:t>
            </a:r>
          </a:p>
          <a:p>
            <a:pPr marL="285750" indent="-285750">
              <a:buFont typeface="Arial" panose="020B0604020202020204" pitchFamily="34" charset="0"/>
              <a:buChar char="•"/>
            </a:pPr>
            <a:endParaRPr lang="en-US" dirty="0">
              <a:latin typeface="Cambria" panose="02040503050406030204" pitchFamily="18" charset="0"/>
              <a:ea typeface="Cambria" panose="02040503050406030204" pitchFamily="18" charset="0"/>
            </a:endParaRPr>
          </a:p>
          <a:p>
            <a:pPr marL="285750" indent="-285750">
              <a:buFont typeface="Wingdings" panose="05000000000000000000" pitchFamily="2" charset="2"/>
              <a:buChar char="v"/>
            </a:pPr>
            <a:r>
              <a:rPr lang="en-US" b="1" dirty="0">
                <a:latin typeface="Cambria" panose="02040503050406030204" pitchFamily="18" charset="0"/>
                <a:ea typeface="Cambria" panose="02040503050406030204" pitchFamily="18" charset="0"/>
              </a:rPr>
              <a:t>Stock Book (Register) </a:t>
            </a:r>
          </a:p>
          <a:p>
            <a:pPr marL="285750" indent="-285750">
              <a:buFont typeface="Arial" panose="020B0604020202020204" pitchFamily="34" charset="0"/>
              <a:buChar char="•"/>
            </a:pPr>
            <a:r>
              <a:rPr lang="en-US" dirty="0">
                <a:latin typeface="Cambria" panose="02040503050406030204" pitchFamily="18" charset="0"/>
                <a:ea typeface="Cambria" panose="02040503050406030204" pitchFamily="18" charset="0"/>
              </a:rPr>
              <a:t>Contains listing of all items in stock room</a:t>
            </a:r>
          </a:p>
          <a:p>
            <a:pPr marL="285750" indent="-285750">
              <a:buFont typeface="Arial" panose="020B0604020202020204" pitchFamily="34" charset="0"/>
              <a:buChar char="•"/>
            </a:pPr>
            <a:r>
              <a:rPr lang="en-US" dirty="0">
                <a:latin typeface="Cambria" panose="02040503050406030204" pitchFamily="18" charset="0"/>
                <a:ea typeface="Cambria" panose="02040503050406030204" pitchFamily="18" charset="0"/>
              </a:rPr>
              <a:t>Updated monthly after physical count</a:t>
            </a:r>
          </a:p>
          <a:p>
            <a:pPr marL="285750" indent="-285750">
              <a:buFont typeface="Arial" panose="020B0604020202020204" pitchFamily="34" charset="0"/>
              <a:buChar char="•"/>
            </a:pPr>
            <a:r>
              <a:rPr lang="en-US" dirty="0">
                <a:latin typeface="Cambria" panose="02040503050406030204" pitchFamily="18" charset="0"/>
                <a:ea typeface="Cambria" panose="02040503050406030204" pitchFamily="18" charset="0"/>
              </a:rPr>
              <a:t>Uses information from stock cards</a:t>
            </a:r>
          </a:p>
          <a:p>
            <a:pPr marL="285750" indent="-285750">
              <a:buFont typeface="Arial" panose="020B0604020202020204" pitchFamily="34" charset="0"/>
              <a:buChar char="•"/>
            </a:pPr>
            <a:r>
              <a:rPr lang="en-US" dirty="0">
                <a:latin typeface="Cambria" panose="02040503050406030204" pitchFamily="18" charset="0"/>
                <a:ea typeface="Cambria" panose="02040503050406030204" pitchFamily="18" charset="0"/>
              </a:rPr>
              <a:t>May be electronic or paper for monthly stock management</a:t>
            </a:r>
          </a:p>
        </p:txBody>
      </p:sp>
      <p:sp>
        <p:nvSpPr>
          <p:cNvPr id="2" name="Rectangle 1">
            <a:extLst>
              <a:ext uri="{FF2B5EF4-FFF2-40B4-BE49-F238E27FC236}">
                <a16:creationId xmlns:a16="http://schemas.microsoft.com/office/drawing/2014/main" id="{099FB541-5E45-978B-0E92-68551C28C552}"/>
              </a:ext>
            </a:extLst>
          </p:cNvPr>
          <p:cNvSpPr/>
          <p:nvPr/>
        </p:nvSpPr>
        <p:spPr>
          <a:xfrm>
            <a:off x="0" y="0"/>
            <a:ext cx="12192000" cy="754144"/>
          </a:xfrm>
          <a:prstGeom prst="rect">
            <a:avLst/>
          </a:prstGeom>
          <a:solidFill>
            <a:srgbClr val="00B4C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IN" sz="3500" b="1" dirty="0">
                <a:latin typeface="Cambria" panose="02040503050406030204" pitchFamily="18" charset="0"/>
                <a:ea typeface="Cambria" panose="02040503050406030204" pitchFamily="18" charset="0"/>
              </a:rPr>
              <a:t>Maintain Proper Inventory Records</a:t>
            </a:r>
          </a:p>
        </p:txBody>
      </p:sp>
      <p:graphicFrame>
        <p:nvGraphicFramePr>
          <p:cNvPr id="3" name="Content Placeholder 3">
            <a:extLst>
              <a:ext uri="{FF2B5EF4-FFF2-40B4-BE49-F238E27FC236}">
                <a16:creationId xmlns:a16="http://schemas.microsoft.com/office/drawing/2014/main" id="{75FA3645-63A9-8B73-C94A-05B981178AB0}"/>
              </a:ext>
            </a:extLst>
          </p:cNvPr>
          <p:cNvGraphicFramePr>
            <a:graphicFrameLocks noGrp="1"/>
          </p:cNvGraphicFramePr>
          <p:nvPr>
            <p:ph idx="1"/>
            <p:extLst>
              <p:ext uri="{D42A27DB-BD31-4B8C-83A1-F6EECF244321}">
                <p14:modId xmlns:p14="http://schemas.microsoft.com/office/powerpoint/2010/main" val="77637358"/>
              </p:ext>
            </p:extLst>
          </p:nvPr>
        </p:nvGraphicFramePr>
        <p:xfrm>
          <a:off x="490194" y="3886224"/>
          <a:ext cx="11180187" cy="2735152"/>
        </p:xfrm>
        <a:graphic>
          <a:graphicData uri="http://schemas.openxmlformats.org/drawingml/2006/table">
            <a:tbl>
              <a:tblPr firstRow="1" bandRow="1">
                <a:tableStyleId>{7DF18680-E054-41AD-8BC1-D1AEF772440D}</a:tableStyleId>
              </a:tblPr>
              <a:tblGrid>
                <a:gridCol w="1046375">
                  <a:extLst>
                    <a:ext uri="{9D8B030D-6E8A-4147-A177-3AD203B41FA5}">
                      <a16:colId xmlns:a16="http://schemas.microsoft.com/office/drawing/2014/main" val="20000"/>
                    </a:ext>
                  </a:extLst>
                </a:gridCol>
                <a:gridCol w="1432874">
                  <a:extLst>
                    <a:ext uri="{9D8B030D-6E8A-4147-A177-3AD203B41FA5}">
                      <a16:colId xmlns:a16="http://schemas.microsoft.com/office/drawing/2014/main" val="20001"/>
                    </a:ext>
                  </a:extLst>
                </a:gridCol>
                <a:gridCol w="1042315">
                  <a:extLst>
                    <a:ext uri="{9D8B030D-6E8A-4147-A177-3AD203B41FA5}">
                      <a16:colId xmlns:a16="http://schemas.microsoft.com/office/drawing/2014/main" val="20002"/>
                    </a:ext>
                  </a:extLst>
                </a:gridCol>
                <a:gridCol w="1350629">
                  <a:extLst>
                    <a:ext uri="{9D8B030D-6E8A-4147-A177-3AD203B41FA5}">
                      <a16:colId xmlns:a16="http://schemas.microsoft.com/office/drawing/2014/main" val="20003"/>
                    </a:ext>
                  </a:extLst>
                </a:gridCol>
                <a:gridCol w="1451012">
                  <a:extLst>
                    <a:ext uri="{9D8B030D-6E8A-4147-A177-3AD203B41FA5}">
                      <a16:colId xmlns:a16="http://schemas.microsoft.com/office/drawing/2014/main" val="20004"/>
                    </a:ext>
                  </a:extLst>
                </a:gridCol>
                <a:gridCol w="1615277">
                  <a:extLst>
                    <a:ext uri="{9D8B030D-6E8A-4147-A177-3AD203B41FA5}">
                      <a16:colId xmlns:a16="http://schemas.microsoft.com/office/drawing/2014/main" val="20005"/>
                    </a:ext>
                  </a:extLst>
                </a:gridCol>
                <a:gridCol w="1902963">
                  <a:extLst>
                    <a:ext uri="{9D8B030D-6E8A-4147-A177-3AD203B41FA5}">
                      <a16:colId xmlns:a16="http://schemas.microsoft.com/office/drawing/2014/main" val="20006"/>
                    </a:ext>
                  </a:extLst>
                </a:gridCol>
                <a:gridCol w="1338742">
                  <a:extLst>
                    <a:ext uri="{9D8B030D-6E8A-4147-A177-3AD203B41FA5}">
                      <a16:colId xmlns:a16="http://schemas.microsoft.com/office/drawing/2014/main" val="20007"/>
                    </a:ext>
                  </a:extLst>
                </a:gridCol>
              </a:tblGrid>
              <a:tr h="274430">
                <a:tc gridSpan="8">
                  <a:txBody>
                    <a:bodyPr/>
                    <a:lstStyle/>
                    <a:p>
                      <a:pPr algn="ctr"/>
                      <a:r>
                        <a:rPr lang="en-US" sz="1800" b="1" cap="none" spc="0" dirty="0">
                          <a:solidFill>
                            <a:schemeClr val="bg1"/>
                          </a:solidFill>
                          <a:latin typeface="Cambria" panose="02040503050406030204" pitchFamily="18" charset="0"/>
                          <a:ea typeface="Cambria" panose="02040503050406030204" pitchFamily="18" charset="0"/>
                        </a:rPr>
                        <a:t>Format of Bin Card</a:t>
                      </a:r>
                    </a:p>
                  </a:txBody>
                  <a:tcPr marL="0" marR="127529" marT="63764" marB="63764" anchor="ctr"/>
                </a:tc>
                <a:tc hMerge="1">
                  <a:txBody>
                    <a:bodyPr/>
                    <a:lstStyle/>
                    <a:p>
                      <a:pPr algn="ctr"/>
                      <a:endParaRPr lang="en-US" sz="1800" b="1" cap="none" spc="0" dirty="0">
                        <a:solidFill>
                          <a:schemeClr val="tx1"/>
                        </a:solidFill>
                        <a:latin typeface="Cambria" panose="02040503050406030204" pitchFamily="18" charset="0"/>
                        <a:ea typeface="Cambria" panose="02040503050406030204" pitchFamily="18" charset="0"/>
                      </a:endParaRPr>
                    </a:p>
                  </a:txBody>
                  <a:tcPr marL="0" marR="127529" marT="63764" marB="63764" anchor="ctr"/>
                </a:tc>
                <a:tc hMerge="1">
                  <a:txBody>
                    <a:bodyPr/>
                    <a:lstStyle/>
                    <a:p>
                      <a:pPr algn="ctr"/>
                      <a:endParaRPr lang="en-US" sz="1800" b="1" cap="none" spc="0" dirty="0">
                        <a:solidFill>
                          <a:schemeClr val="tx1"/>
                        </a:solidFill>
                        <a:latin typeface="Cambria" panose="02040503050406030204" pitchFamily="18" charset="0"/>
                        <a:ea typeface="Cambria" panose="02040503050406030204" pitchFamily="18" charset="0"/>
                      </a:endParaRPr>
                    </a:p>
                  </a:txBody>
                  <a:tcPr marL="0" marR="127529" marT="63764" marB="63764" anchor="ctr"/>
                </a:tc>
                <a:tc hMerge="1">
                  <a:txBody>
                    <a:bodyPr/>
                    <a:lstStyle/>
                    <a:p>
                      <a:pPr algn="ctr"/>
                      <a:endParaRPr lang="en-US" sz="1800" b="1" cap="none" spc="0" dirty="0">
                        <a:solidFill>
                          <a:schemeClr val="tx1"/>
                        </a:solidFill>
                        <a:latin typeface="Cambria" panose="02040503050406030204" pitchFamily="18" charset="0"/>
                        <a:ea typeface="Cambria" panose="02040503050406030204" pitchFamily="18" charset="0"/>
                      </a:endParaRPr>
                    </a:p>
                  </a:txBody>
                  <a:tcPr marL="0" marR="127529" marT="63764" marB="63764" anchor="ctr"/>
                </a:tc>
                <a:tc hMerge="1">
                  <a:txBody>
                    <a:bodyPr/>
                    <a:lstStyle/>
                    <a:p>
                      <a:pPr algn="ctr"/>
                      <a:endParaRPr lang="en-US" sz="1800" b="1" cap="none" spc="0" dirty="0">
                        <a:solidFill>
                          <a:schemeClr val="tx1"/>
                        </a:solidFill>
                        <a:latin typeface="Cambria" panose="02040503050406030204" pitchFamily="18" charset="0"/>
                        <a:ea typeface="Cambria" panose="02040503050406030204" pitchFamily="18" charset="0"/>
                      </a:endParaRPr>
                    </a:p>
                  </a:txBody>
                  <a:tcPr marL="0" marR="127529" marT="63764" marB="63764" anchor="ctr"/>
                </a:tc>
                <a:tc hMerge="1">
                  <a:txBody>
                    <a:bodyPr/>
                    <a:lstStyle/>
                    <a:p>
                      <a:pPr algn="ctr"/>
                      <a:endParaRPr lang="en-US" sz="1800" b="1" cap="none" spc="0" dirty="0">
                        <a:solidFill>
                          <a:schemeClr val="tx1"/>
                        </a:solidFill>
                        <a:latin typeface="Cambria" panose="02040503050406030204" pitchFamily="18" charset="0"/>
                        <a:ea typeface="Cambria" panose="02040503050406030204" pitchFamily="18" charset="0"/>
                      </a:endParaRPr>
                    </a:p>
                  </a:txBody>
                  <a:tcPr marL="0" marR="127529" marT="63764" marB="63764" anchor="ctr"/>
                </a:tc>
                <a:tc hMerge="1">
                  <a:txBody>
                    <a:bodyPr/>
                    <a:lstStyle/>
                    <a:p>
                      <a:pPr algn="ctr"/>
                      <a:endParaRPr lang="en-US" sz="1800" b="1" cap="none" spc="0" dirty="0">
                        <a:solidFill>
                          <a:schemeClr val="tx1"/>
                        </a:solidFill>
                        <a:latin typeface="Cambria" panose="02040503050406030204" pitchFamily="18" charset="0"/>
                        <a:ea typeface="Cambria" panose="02040503050406030204" pitchFamily="18" charset="0"/>
                      </a:endParaRPr>
                    </a:p>
                  </a:txBody>
                  <a:tcPr marL="0" marR="127529" marT="63764" marB="63764" anchor="ctr"/>
                </a:tc>
                <a:tc hMerge="1">
                  <a:txBody>
                    <a:bodyPr/>
                    <a:lstStyle/>
                    <a:p>
                      <a:pPr algn="ctr"/>
                      <a:endParaRPr lang="en-US" sz="1800" b="1" cap="none" spc="0" dirty="0">
                        <a:solidFill>
                          <a:schemeClr val="tx1"/>
                        </a:solidFill>
                        <a:latin typeface="Cambria" panose="02040503050406030204" pitchFamily="18" charset="0"/>
                        <a:ea typeface="Cambria" panose="02040503050406030204" pitchFamily="18" charset="0"/>
                      </a:endParaRPr>
                    </a:p>
                  </a:txBody>
                  <a:tcPr marL="0" marR="127529" marT="63764" marB="63764" anchor="ctr"/>
                </a:tc>
                <a:extLst>
                  <a:ext uri="{0D108BD9-81ED-4DB2-BD59-A6C34878D82A}">
                    <a16:rowId xmlns:a16="http://schemas.microsoft.com/office/drawing/2014/main" val="1876570468"/>
                  </a:ext>
                </a:extLst>
              </a:tr>
              <a:tr h="253615">
                <a:tc gridSpan="8">
                  <a:txBody>
                    <a:bodyPr/>
                    <a:lstStyle/>
                    <a:p>
                      <a:pPr algn="l"/>
                      <a:r>
                        <a:rPr lang="en-US" sz="1600" b="1" cap="none" spc="0" dirty="0">
                          <a:solidFill>
                            <a:schemeClr val="tx1"/>
                          </a:solidFill>
                          <a:latin typeface="Cambria" panose="02040503050406030204" pitchFamily="18" charset="0"/>
                          <a:ea typeface="Cambria" panose="02040503050406030204" pitchFamily="18" charset="0"/>
                        </a:rPr>
                        <a:t>   Drug Name ………………</a:t>
                      </a:r>
                    </a:p>
                  </a:txBody>
                  <a:tcPr marL="0" marR="127529" marT="63764" marB="63764" anchor="ctr"/>
                </a:tc>
                <a:tc hMerge="1">
                  <a:txBody>
                    <a:bodyPr/>
                    <a:lstStyle/>
                    <a:p>
                      <a:endParaRPr lang="en-IN"/>
                    </a:p>
                  </a:txBody>
                  <a:tcPr/>
                </a:tc>
                <a:tc hMerge="1">
                  <a:txBody>
                    <a:bodyPr/>
                    <a:lstStyle/>
                    <a:p>
                      <a:endParaRPr lang="en-IN"/>
                    </a:p>
                  </a:txBody>
                  <a:tcPr/>
                </a:tc>
                <a:tc hMerge="1">
                  <a:txBody>
                    <a:bodyPr/>
                    <a:lstStyle/>
                    <a:p>
                      <a:endParaRPr lang="en-IN"/>
                    </a:p>
                  </a:txBody>
                  <a:tcPr/>
                </a:tc>
                <a:tc hMerge="1">
                  <a:txBody>
                    <a:bodyPr/>
                    <a:lstStyle/>
                    <a:p>
                      <a:endParaRPr lang="en-IN"/>
                    </a:p>
                  </a:txBody>
                  <a:tcPr/>
                </a:tc>
                <a:tc hMerge="1">
                  <a:txBody>
                    <a:bodyPr/>
                    <a:lstStyle/>
                    <a:p>
                      <a:endParaRPr lang="en-IN"/>
                    </a:p>
                  </a:txBody>
                  <a:tcPr/>
                </a:tc>
                <a:tc hMerge="1">
                  <a:txBody>
                    <a:bodyPr/>
                    <a:lstStyle/>
                    <a:p>
                      <a:endParaRPr lang="en-IN"/>
                    </a:p>
                  </a:txBody>
                  <a:tcPr/>
                </a:tc>
                <a:tc hMerge="1">
                  <a:txBody>
                    <a:bodyPr/>
                    <a:lstStyle/>
                    <a:p>
                      <a:endParaRPr lang="en-IN"/>
                    </a:p>
                  </a:txBody>
                  <a:tcPr/>
                </a:tc>
                <a:extLst>
                  <a:ext uri="{0D108BD9-81ED-4DB2-BD59-A6C34878D82A}">
                    <a16:rowId xmlns:a16="http://schemas.microsoft.com/office/drawing/2014/main" val="3413912099"/>
                  </a:ext>
                </a:extLst>
              </a:tr>
              <a:tr h="919709">
                <a:tc>
                  <a:txBody>
                    <a:bodyPr/>
                    <a:lstStyle/>
                    <a:p>
                      <a:pPr algn="ctr"/>
                      <a:r>
                        <a:rPr lang="en-US" sz="1600" b="1" cap="none" spc="0" dirty="0">
                          <a:solidFill>
                            <a:schemeClr val="tx1"/>
                          </a:solidFill>
                          <a:latin typeface="Cambria" panose="02040503050406030204" pitchFamily="18" charset="0"/>
                          <a:ea typeface="Cambria" panose="02040503050406030204" pitchFamily="18" charset="0"/>
                        </a:rPr>
                        <a:t>Date</a:t>
                      </a:r>
                    </a:p>
                  </a:txBody>
                  <a:tcPr marL="0" marR="127529" marT="63764" marB="63764" anchor="ctr"/>
                </a:tc>
                <a:tc>
                  <a:txBody>
                    <a:bodyPr/>
                    <a:lstStyle/>
                    <a:p>
                      <a:pPr algn="ctr"/>
                      <a:r>
                        <a:rPr lang="en-US" sz="1600" b="1" cap="none" spc="0" dirty="0">
                          <a:solidFill>
                            <a:schemeClr val="tx1"/>
                          </a:solidFill>
                          <a:latin typeface="Cambria" panose="02040503050406030204" pitchFamily="18" charset="0"/>
                          <a:ea typeface="Cambria" panose="02040503050406030204" pitchFamily="18" charset="0"/>
                        </a:rPr>
                        <a:t>Medicine Came From or Dispense To</a:t>
                      </a:r>
                    </a:p>
                  </a:txBody>
                  <a:tcPr marL="0" marR="127529" marT="63764" marB="63764" anchor="ctr"/>
                </a:tc>
                <a:tc>
                  <a:txBody>
                    <a:bodyPr/>
                    <a:lstStyle/>
                    <a:p>
                      <a:pPr algn="ctr"/>
                      <a:r>
                        <a:rPr lang="en-US" sz="1600" b="1" cap="none" spc="0" dirty="0">
                          <a:solidFill>
                            <a:schemeClr val="tx1"/>
                          </a:solidFill>
                          <a:latin typeface="Cambria" panose="02040503050406030204" pitchFamily="18" charset="0"/>
                          <a:ea typeface="Cambria" panose="02040503050406030204" pitchFamily="18" charset="0"/>
                        </a:rPr>
                        <a:t>Batch No.</a:t>
                      </a:r>
                    </a:p>
                  </a:txBody>
                  <a:tcPr marL="0" marR="127529" marT="63764" marB="63764" anchor="ctr"/>
                </a:tc>
                <a:tc>
                  <a:txBody>
                    <a:bodyPr/>
                    <a:lstStyle/>
                    <a:p>
                      <a:pPr algn="ctr"/>
                      <a:r>
                        <a:rPr lang="en-US" sz="1600" b="1" cap="none" spc="0" dirty="0">
                          <a:solidFill>
                            <a:schemeClr val="tx1"/>
                          </a:solidFill>
                          <a:latin typeface="Cambria" panose="02040503050406030204" pitchFamily="18" charset="0"/>
                          <a:ea typeface="Cambria" panose="02040503050406030204" pitchFamily="18" charset="0"/>
                        </a:rPr>
                        <a:t>  Expiry Date</a:t>
                      </a:r>
                    </a:p>
                  </a:txBody>
                  <a:tcPr marL="0" marR="127529" marT="63764" marB="63764" anchor="ctr"/>
                </a:tc>
                <a:tc>
                  <a:txBody>
                    <a:bodyPr/>
                    <a:lstStyle/>
                    <a:p>
                      <a:pPr algn="ctr"/>
                      <a:r>
                        <a:rPr lang="en-US" sz="1600" b="1" cap="none" spc="0" dirty="0">
                          <a:solidFill>
                            <a:schemeClr val="tx1"/>
                          </a:solidFill>
                          <a:latin typeface="Cambria" panose="02040503050406030204" pitchFamily="18" charset="0"/>
                          <a:ea typeface="Cambria" panose="02040503050406030204" pitchFamily="18" charset="0"/>
                        </a:rPr>
                        <a:t>Receipt</a:t>
                      </a:r>
                    </a:p>
                  </a:txBody>
                  <a:tcPr marL="0" marR="127529" marT="63764" marB="63764" anchor="ctr"/>
                </a:tc>
                <a:tc>
                  <a:txBody>
                    <a:bodyPr/>
                    <a:lstStyle/>
                    <a:p>
                      <a:pPr algn="ctr"/>
                      <a:r>
                        <a:rPr lang="en-US" sz="1600" b="1" cap="none" spc="0" dirty="0">
                          <a:solidFill>
                            <a:schemeClr val="tx1"/>
                          </a:solidFill>
                          <a:latin typeface="Cambria" panose="02040503050406030204" pitchFamily="18" charset="0"/>
                          <a:ea typeface="Cambria" panose="02040503050406030204" pitchFamily="18" charset="0"/>
                        </a:rPr>
                        <a:t>Issue</a:t>
                      </a:r>
                    </a:p>
                  </a:txBody>
                  <a:tcPr marL="0" marR="127529" marT="63764" marB="63764" anchor="ctr"/>
                </a:tc>
                <a:tc>
                  <a:txBody>
                    <a:bodyPr/>
                    <a:lstStyle/>
                    <a:p>
                      <a:pPr algn="ctr"/>
                      <a:r>
                        <a:rPr lang="en-US" sz="1600" b="1" cap="none" spc="0" dirty="0">
                          <a:solidFill>
                            <a:schemeClr val="tx1"/>
                          </a:solidFill>
                          <a:latin typeface="Cambria" panose="02040503050406030204" pitchFamily="18" charset="0"/>
                          <a:ea typeface="Cambria" panose="02040503050406030204" pitchFamily="18" charset="0"/>
                        </a:rPr>
                        <a:t>Balance</a:t>
                      </a:r>
                    </a:p>
                  </a:txBody>
                  <a:tcPr marL="0" marR="127529" marT="63764" marB="63764" anchor="ctr"/>
                </a:tc>
                <a:tc>
                  <a:txBody>
                    <a:bodyPr/>
                    <a:lstStyle/>
                    <a:p>
                      <a:pPr algn="ctr"/>
                      <a:r>
                        <a:rPr lang="en-US" sz="1600" b="1" cap="none" spc="0" dirty="0">
                          <a:solidFill>
                            <a:schemeClr val="tx1"/>
                          </a:solidFill>
                          <a:latin typeface="Cambria" panose="02040503050406030204" pitchFamily="18" charset="0"/>
                          <a:ea typeface="Cambria" panose="02040503050406030204" pitchFamily="18" charset="0"/>
                        </a:rPr>
                        <a:t> Signature</a:t>
                      </a:r>
                    </a:p>
                  </a:txBody>
                  <a:tcPr marL="0" marR="127529" marT="63764" marB="63764" anchor="ctr"/>
                </a:tc>
                <a:extLst>
                  <a:ext uri="{0D108BD9-81ED-4DB2-BD59-A6C34878D82A}">
                    <a16:rowId xmlns:a16="http://schemas.microsoft.com/office/drawing/2014/main" val="10001"/>
                  </a:ext>
                </a:extLst>
              </a:tr>
              <a:tr h="774591">
                <a:tc>
                  <a:txBody>
                    <a:bodyPr/>
                    <a:lstStyle/>
                    <a:p>
                      <a:pPr algn="ctr"/>
                      <a:r>
                        <a:rPr lang="en-US" sz="1600" cap="none" spc="0" dirty="0">
                          <a:solidFill>
                            <a:schemeClr val="tx1"/>
                          </a:solidFill>
                          <a:latin typeface="Cambria" panose="02040503050406030204" pitchFamily="18" charset="0"/>
                          <a:ea typeface="Cambria" panose="02040503050406030204" pitchFamily="18" charset="0"/>
                        </a:rPr>
                        <a:t>Date</a:t>
                      </a:r>
                      <a:r>
                        <a:rPr lang="en-US" sz="1600" cap="none" spc="0" baseline="0" dirty="0">
                          <a:solidFill>
                            <a:schemeClr val="tx1"/>
                          </a:solidFill>
                          <a:latin typeface="Cambria" panose="02040503050406030204" pitchFamily="18" charset="0"/>
                          <a:ea typeface="Cambria" panose="02040503050406030204" pitchFamily="18" charset="0"/>
                        </a:rPr>
                        <a:t> of receipt or issue</a:t>
                      </a:r>
                      <a:endParaRPr lang="en-US" sz="1600" cap="none" spc="0" dirty="0">
                        <a:solidFill>
                          <a:schemeClr val="tx1"/>
                        </a:solidFill>
                        <a:latin typeface="Cambria" panose="02040503050406030204" pitchFamily="18" charset="0"/>
                        <a:ea typeface="Cambria" panose="02040503050406030204" pitchFamily="18" charset="0"/>
                      </a:endParaRPr>
                    </a:p>
                  </a:txBody>
                  <a:tcPr marL="63764" marR="127529" marT="63764" marB="63764" anchor="ctr"/>
                </a:tc>
                <a:tc>
                  <a:txBody>
                    <a:bodyPr/>
                    <a:lstStyle/>
                    <a:p>
                      <a:pPr algn="ctr"/>
                      <a:r>
                        <a:rPr lang="en-US" sz="1600" cap="none" spc="0" dirty="0">
                          <a:solidFill>
                            <a:schemeClr val="tx1"/>
                          </a:solidFill>
                          <a:latin typeface="Cambria" panose="02040503050406030204" pitchFamily="18" charset="0"/>
                          <a:ea typeface="Cambria" panose="02040503050406030204" pitchFamily="18" charset="0"/>
                        </a:rPr>
                        <a:t>Name of</a:t>
                      </a:r>
                      <a:r>
                        <a:rPr lang="en-US" sz="1600" cap="none" spc="0" baseline="0" dirty="0">
                          <a:solidFill>
                            <a:schemeClr val="tx1"/>
                          </a:solidFill>
                          <a:latin typeface="Cambria" panose="02040503050406030204" pitchFamily="18" charset="0"/>
                          <a:ea typeface="Cambria" panose="02040503050406030204" pitchFamily="18" charset="0"/>
                        </a:rPr>
                        <a:t> </a:t>
                      </a:r>
                      <a:r>
                        <a:rPr lang="en-US" sz="1600" cap="none" spc="0" dirty="0">
                          <a:solidFill>
                            <a:schemeClr val="tx1"/>
                          </a:solidFill>
                          <a:latin typeface="Cambria" panose="02040503050406030204" pitchFamily="18" charset="0"/>
                          <a:ea typeface="Cambria" panose="02040503050406030204" pitchFamily="18" charset="0"/>
                        </a:rPr>
                        <a:t>supplier/Patient</a:t>
                      </a:r>
                    </a:p>
                  </a:txBody>
                  <a:tcPr marL="63764" marR="127529" marT="63764" marB="63764" anchor="ctr"/>
                </a:tc>
                <a:tc>
                  <a:txBody>
                    <a:bodyPr/>
                    <a:lstStyle/>
                    <a:p>
                      <a:pPr algn="ctr"/>
                      <a:endParaRPr lang="en-US" sz="1600" cap="none" spc="0" dirty="0">
                        <a:solidFill>
                          <a:schemeClr val="tx1"/>
                        </a:solidFill>
                        <a:latin typeface="Cambria" panose="02040503050406030204" pitchFamily="18" charset="0"/>
                        <a:ea typeface="Cambria" panose="02040503050406030204" pitchFamily="18" charset="0"/>
                      </a:endParaRPr>
                    </a:p>
                  </a:txBody>
                  <a:tcPr marL="63764" marR="127529" marT="63764" marB="63764" anchor="ctr"/>
                </a:tc>
                <a:tc>
                  <a:txBody>
                    <a:bodyPr/>
                    <a:lstStyle/>
                    <a:p>
                      <a:pPr algn="ctr"/>
                      <a:r>
                        <a:rPr lang="en-US" sz="1600" cap="none" spc="0" dirty="0">
                          <a:solidFill>
                            <a:schemeClr val="tx1"/>
                          </a:solidFill>
                          <a:latin typeface="Cambria" panose="02040503050406030204" pitchFamily="18" charset="0"/>
                          <a:ea typeface="Cambria" panose="02040503050406030204" pitchFamily="18" charset="0"/>
                        </a:rPr>
                        <a:t>DD/MM/YYY</a:t>
                      </a:r>
                    </a:p>
                  </a:txBody>
                  <a:tcPr marL="63764" marR="127529" marT="63764" marB="63764" anchor="ctr"/>
                </a:tc>
                <a:tc>
                  <a:txBody>
                    <a:bodyPr/>
                    <a:lstStyle/>
                    <a:p>
                      <a:pPr algn="ctr"/>
                      <a:r>
                        <a:rPr lang="en-US" sz="1600" cap="none" spc="0" dirty="0">
                          <a:solidFill>
                            <a:schemeClr val="tx1"/>
                          </a:solidFill>
                          <a:latin typeface="Cambria" panose="02040503050406030204" pitchFamily="18" charset="0"/>
                          <a:ea typeface="Cambria" panose="02040503050406030204" pitchFamily="18" charset="0"/>
                        </a:rPr>
                        <a:t>No. of units</a:t>
                      </a:r>
                      <a:r>
                        <a:rPr lang="en-US" sz="1600" cap="none" spc="0" baseline="0" dirty="0">
                          <a:solidFill>
                            <a:schemeClr val="tx1"/>
                          </a:solidFill>
                          <a:latin typeface="Cambria" panose="02040503050406030204" pitchFamily="18" charset="0"/>
                          <a:ea typeface="Cambria" panose="02040503050406030204" pitchFamily="18" charset="0"/>
                        </a:rPr>
                        <a:t> received in the stock</a:t>
                      </a:r>
                      <a:endParaRPr lang="en-US" sz="1600" cap="none" spc="0" dirty="0">
                        <a:solidFill>
                          <a:schemeClr val="tx1"/>
                        </a:solidFill>
                        <a:latin typeface="Cambria" panose="02040503050406030204" pitchFamily="18" charset="0"/>
                        <a:ea typeface="Cambria" panose="02040503050406030204" pitchFamily="18" charset="0"/>
                      </a:endParaRPr>
                    </a:p>
                  </a:txBody>
                  <a:tcPr marL="63764" marR="127529" marT="63764" marB="63764" anchor="ctr"/>
                </a:tc>
                <a:tc>
                  <a:txBody>
                    <a:bodyPr/>
                    <a:lstStyle/>
                    <a:p>
                      <a:pPr algn="ctr"/>
                      <a:r>
                        <a:rPr lang="en-US" sz="1600" cap="none" spc="0" dirty="0">
                          <a:solidFill>
                            <a:schemeClr val="tx1"/>
                          </a:solidFill>
                          <a:latin typeface="Cambria" panose="02040503050406030204" pitchFamily="18" charset="0"/>
                          <a:ea typeface="Cambria" panose="02040503050406030204" pitchFamily="18" charset="0"/>
                        </a:rPr>
                        <a:t>No. of units issued</a:t>
                      </a:r>
                    </a:p>
                  </a:txBody>
                  <a:tcPr marL="63764" marR="127529" marT="63764" marB="63764" anchor="ctr"/>
                </a:tc>
                <a:tc>
                  <a:txBody>
                    <a:bodyPr/>
                    <a:lstStyle/>
                    <a:p>
                      <a:pPr algn="ctr"/>
                      <a:r>
                        <a:rPr lang="en-US" sz="1600" cap="none" spc="0" dirty="0">
                          <a:solidFill>
                            <a:schemeClr val="tx1"/>
                          </a:solidFill>
                          <a:latin typeface="Cambria" panose="02040503050406030204" pitchFamily="18" charset="0"/>
                          <a:ea typeface="Cambria" panose="02040503050406030204" pitchFamily="18" charset="0"/>
                        </a:rPr>
                        <a:t>No. of units left in the stock</a:t>
                      </a:r>
                    </a:p>
                  </a:txBody>
                  <a:tcPr marL="63764" marR="127529" marT="63764" marB="63764" anchor="ctr"/>
                </a:tc>
                <a:tc>
                  <a:txBody>
                    <a:bodyPr/>
                    <a:lstStyle/>
                    <a:p>
                      <a:pPr algn="ctr"/>
                      <a:r>
                        <a:rPr lang="en-US" sz="1600" cap="none" spc="0" dirty="0">
                          <a:solidFill>
                            <a:schemeClr val="tx1"/>
                          </a:solidFill>
                          <a:latin typeface="Cambria" panose="02040503050406030204" pitchFamily="18" charset="0"/>
                          <a:ea typeface="Cambria" panose="02040503050406030204" pitchFamily="18" charset="0"/>
                        </a:rPr>
                        <a:t>Person who record the movement</a:t>
                      </a:r>
                    </a:p>
                  </a:txBody>
                  <a:tcPr marL="63764" marR="127529" marT="63764" marB="63764" anchor="ctr"/>
                </a:tc>
                <a:extLst>
                  <a:ext uri="{0D108BD9-81ED-4DB2-BD59-A6C34878D82A}">
                    <a16:rowId xmlns:a16="http://schemas.microsoft.com/office/drawing/2014/main" val="10002"/>
                  </a:ext>
                </a:extLst>
              </a:tr>
            </a:tbl>
          </a:graphicData>
        </a:graphic>
      </p:graphicFrame>
      <p:pic>
        <p:nvPicPr>
          <p:cNvPr id="4" name="Picture 3">
            <a:extLst>
              <a:ext uri="{FF2B5EF4-FFF2-40B4-BE49-F238E27FC236}">
                <a16:creationId xmlns:a16="http://schemas.microsoft.com/office/drawing/2014/main" id="{7F5AA113-33DB-12D5-B1AF-DC2C07D4A41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7147" y="102626"/>
            <a:ext cx="835564" cy="644626"/>
          </a:xfrm>
          <a:prstGeom prst="rect">
            <a:avLst/>
          </a:prstGeom>
        </p:spPr>
      </p:pic>
      <p:pic>
        <p:nvPicPr>
          <p:cNvPr id="5" name="Picture 4">
            <a:extLst>
              <a:ext uri="{FF2B5EF4-FFF2-40B4-BE49-F238E27FC236}">
                <a16:creationId xmlns:a16="http://schemas.microsoft.com/office/drawing/2014/main" id="{18AE3D7F-1B0F-18C4-D0A0-BA98E0546E3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962967" y="102627"/>
            <a:ext cx="1061885" cy="6446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5254160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B872AAB-C5F6-E046-4D3D-555F31723FB8}"/>
            </a:ext>
          </a:extLst>
        </p:cNvPr>
        <p:cNvGrpSpPr/>
        <p:nvPr/>
      </p:nvGrpSpPr>
      <p:grpSpPr>
        <a:xfrm>
          <a:off x="0" y="0"/>
          <a:ext cx="0" cy="0"/>
          <a:chOff x="0" y="0"/>
          <a:chExt cx="0" cy="0"/>
        </a:xfrm>
      </p:grpSpPr>
      <p:sp>
        <p:nvSpPr>
          <p:cNvPr id="6" name="Rectangle 5">
            <a:extLst>
              <a:ext uri="{FF2B5EF4-FFF2-40B4-BE49-F238E27FC236}">
                <a16:creationId xmlns:a16="http://schemas.microsoft.com/office/drawing/2014/main" id="{93EFCF0A-3420-7D87-F8AB-7F9CD16474DA}"/>
              </a:ext>
            </a:extLst>
          </p:cNvPr>
          <p:cNvSpPr/>
          <p:nvPr/>
        </p:nvSpPr>
        <p:spPr>
          <a:xfrm>
            <a:off x="0" y="0"/>
            <a:ext cx="12192000" cy="669303"/>
          </a:xfrm>
          <a:prstGeom prst="rect">
            <a:avLst/>
          </a:prstGeom>
          <a:solidFill>
            <a:srgbClr val="00B4C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500" b="1" dirty="0">
                <a:latin typeface="Cambria" panose="02040503050406030204" pitchFamily="18" charset="0"/>
                <a:ea typeface="Cambria" panose="02040503050406030204" pitchFamily="18" charset="0"/>
              </a:rPr>
              <a:t>Physical Verification of the Stock</a:t>
            </a:r>
            <a:endParaRPr lang="en-IN" sz="3500" b="1" dirty="0">
              <a:latin typeface="Cambria" panose="02040503050406030204" pitchFamily="18" charset="0"/>
              <a:ea typeface="Cambria" panose="02040503050406030204" pitchFamily="18" charset="0"/>
            </a:endParaRPr>
          </a:p>
        </p:txBody>
      </p:sp>
      <p:sp>
        <p:nvSpPr>
          <p:cNvPr id="4" name="Rectangle 3">
            <a:extLst>
              <a:ext uri="{FF2B5EF4-FFF2-40B4-BE49-F238E27FC236}">
                <a16:creationId xmlns:a16="http://schemas.microsoft.com/office/drawing/2014/main" id="{F5E5C8E7-7098-9AF2-23A2-5F8C29C88DC6}"/>
              </a:ext>
            </a:extLst>
          </p:cNvPr>
          <p:cNvSpPr/>
          <p:nvPr/>
        </p:nvSpPr>
        <p:spPr>
          <a:xfrm>
            <a:off x="553323" y="822309"/>
            <a:ext cx="8345713" cy="3058478"/>
          </a:xfrm>
          <a:prstGeom prst="rect">
            <a:avLst/>
          </a:prstGeom>
          <a:solidFill>
            <a:schemeClr val="accent5">
              <a:lumMod val="20000"/>
              <a:lumOff val="80000"/>
            </a:schemeClr>
          </a:solidFill>
        </p:spPr>
        <p:style>
          <a:lnRef idx="3">
            <a:schemeClr val="lt1"/>
          </a:lnRef>
          <a:fillRef idx="1">
            <a:schemeClr val="accent1"/>
          </a:fillRef>
          <a:effectRef idx="1">
            <a:schemeClr val="accent1"/>
          </a:effectRef>
          <a:fontRef idx="minor">
            <a:schemeClr val="lt1"/>
          </a:fontRef>
        </p:style>
        <p:txBody>
          <a:bodyPr rtlCol="0" anchor="ctr"/>
          <a:lstStyle/>
          <a:p>
            <a:pPr marL="0" marR="0" lvl="0" indent="0" algn="just" defTabSz="457200" rtl="0" eaLnBrk="0" fontAlgn="base" latinLnBrk="0" hangingPunct="0">
              <a:lnSpc>
                <a:spcPct val="100000"/>
              </a:lnSpc>
              <a:spcBef>
                <a:spcPts val="530"/>
              </a:spcBef>
              <a:spcAft>
                <a:spcPct val="0"/>
              </a:spcAft>
              <a:buClrTx/>
              <a:buSzTx/>
              <a:buFontTx/>
              <a:buNone/>
              <a:tabLst/>
              <a:defRPr/>
            </a:pPr>
            <a:r>
              <a:rPr kumimoji="0" lang="en-US" sz="1800" b="1" u="none" strike="noStrike" kern="1200" cap="none" spc="0" normalizeH="0" baseline="0" noProof="0" dirty="0">
                <a:ln>
                  <a:noFill/>
                </a:ln>
                <a:solidFill>
                  <a:schemeClr val="tx1"/>
                </a:solidFill>
                <a:effectLst/>
                <a:uLnTx/>
                <a:uFillTx/>
                <a:latin typeface="Cambria" panose="02040503050406030204" pitchFamily="18" charset="0"/>
                <a:ea typeface="Cambria" panose="02040503050406030204" pitchFamily="18" charset="0"/>
              </a:rPr>
              <a:t>Physical</a:t>
            </a:r>
            <a:r>
              <a:rPr kumimoji="0" lang="en-US" sz="1800" b="1" u="none" strike="noStrike" kern="1200" cap="none" spc="80" normalizeH="0" baseline="0" noProof="0" dirty="0">
                <a:ln>
                  <a:noFill/>
                </a:ln>
                <a:solidFill>
                  <a:schemeClr val="tx1"/>
                </a:solidFill>
                <a:effectLst/>
                <a:uLnTx/>
                <a:uFillTx/>
                <a:latin typeface="Cambria" panose="02040503050406030204" pitchFamily="18" charset="0"/>
                <a:ea typeface="Cambria" panose="02040503050406030204" pitchFamily="18" charset="0"/>
              </a:rPr>
              <a:t> </a:t>
            </a:r>
            <a:r>
              <a:rPr kumimoji="0" lang="en-US" sz="1800" b="1" u="none" strike="noStrike" kern="1200" cap="none" spc="0" normalizeH="0" baseline="0" noProof="0" dirty="0">
                <a:ln>
                  <a:noFill/>
                </a:ln>
                <a:solidFill>
                  <a:schemeClr val="tx1"/>
                </a:solidFill>
                <a:effectLst/>
                <a:uLnTx/>
                <a:uFillTx/>
                <a:latin typeface="Cambria" panose="02040503050406030204" pitchFamily="18" charset="0"/>
                <a:ea typeface="Cambria" panose="02040503050406030204" pitchFamily="18" charset="0"/>
              </a:rPr>
              <a:t>inventory</a:t>
            </a:r>
            <a:r>
              <a:rPr lang="en-US" b="1" spc="75" dirty="0">
                <a:solidFill>
                  <a:schemeClr val="tx1"/>
                </a:solidFill>
                <a:latin typeface="Cambria" panose="02040503050406030204" pitchFamily="18" charset="0"/>
                <a:ea typeface="Cambria" panose="02040503050406030204" pitchFamily="18" charset="0"/>
              </a:rPr>
              <a:t>:</a:t>
            </a:r>
            <a:r>
              <a:rPr lang="en-US" b="1" i="1" spc="75" dirty="0">
                <a:solidFill>
                  <a:schemeClr val="tx1"/>
                </a:solidFill>
                <a:latin typeface="Cambria" panose="02040503050406030204" pitchFamily="18" charset="0"/>
                <a:ea typeface="Cambria" panose="02040503050406030204" pitchFamily="18" charset="0"/>
              </a:rPr>
              <a:t> </a:t>
            </a:r>
            <a:r>
              <a:rPr kumimoji="0" lang="en-US" sz="1800" b="0" i="0" u="none" strike="noStrike" kern="1200" cap="none" spc="0" normalizeH="0" baseline="0" noProof="0" dirty="0">
                <a:ln>
                  <a:noFill/>
                </a:ln>
                <a:solidFill>
                  <a:schemeClr val="tx1"/>
                </a:solidFill>
                <a:effectLst/>
                <a:uLnTx/>
                <a:uFillTx/>
                <a:latin typeface="Cambria" panose="02040503050406030204" pitchFamily="18" charset="0"/>
                <a:ea typeface="Cambria" panose="02040503050406030204" pitchFamily="18" charset="0"/>
              </a:rPr>
              <a:t>Physically counting the stock that the</a:t>
            </a:r>
            <a:r>
              <a:rPr kumimoji="0" lang="en-US" sz="1800" b="0" i="0" u="none" strike="noStrike" kern="1200" cap="none" spc="80" normalizeH="0" baseline="0" noProof="0" dirty="0">
                <a:ln>
                  <a:noFill/>
                </a:ln>
                <a:solidFill>
                  <a:schemeClr val="tx1"/>
                </a:solidFill>
                <a:effectLst/>
                <a:uLnTx/>
                <a:uFillTx/>
                <a:latin typeface="Cambria" panose="02040503050406030204" pitchFamily="18" charset="0"/>
                <a:ea typeface="Cambria" panose="02040503050406030204" pitchFamily="18" charset="0"/>
              </a:rPr>
              <a:t> </a:t>
            </a:r>
            <a:r>
              <a:rPr kumimoji="0" lang="en-US" sz="1800" b="0" i="0" u="none" strike="noStrike" kern="1200" cap="none" spc="0" normalizeH="0" baseline="0" noProof="0" dirty="0">
                <a:ln>
                  <a:noFill/>
                </a:ln>
                <a:solidFill>
                  <a:schemeClr val="tx1"/>
                </a:solidFill>
                <a:effectLst/>
                <a:uLnTx/>
                <a:uFillTx/>
                <a:latin typeface="Cambria" panose="02040503050406030204" pitchFamily="18" charset="0"/>
                <a:ea typeface="Cambria" panose="02040503050406030204" pitchFamily="18" charset="0"/>
              </a:rPr>
              <a:t>total</a:t>
            </a:r>
            <a:r>
              <a:rPr kumimoji="0" lang="en-US" sz="1800" b="0" i="0" u="none" strike="noStrike" kern="1200" cap="none" spc="80" normalizeH="0" baseline="0" noProof="0" dirty="0">
                <a:ln>
                  <a:noFill/>
                </a:ln>
                <a:solidFill>
                  <a:schemeClr val="tx1"/>
                </a:solidFill>
                <a:effectLst/>
                <a:uLnTx/>
                <a:uFillTx/>
                <a:latin typeface="Cambria" panose="02040503050406030204" pitchFamily="18" charset="0"/>
                <a:ea typeface="Cambria" panose="02040503050406030204" pitchFamily="18" charset="0"/>
              </a:rPr>
              <a:t> </a:t>
            </a:r>
            <a:r>
              <a:rPr kumimoji="0" lang="en-US" sz="1800" b="0" i="0" u="none" strike="noStrike" kern="1200" cap="none" spc="0" normalizeH="0" baseline="0" noProof="0" dirty="0">
                <a:ln>
                  <a:noFill/>
                </a:ln>
                <a:solidFill>
                  <a:schemeClr val="tx1"/>
                </a:solidFill>
                <a:effectLst/>
                <a:uLnTx/>
                <a:uFillTx/>
                <a:latin typeface="Cambria" panose="02040503050406030204" pitchFamily="18" charset="0"/>
                <a:ea typeface="Cambria" panose="02040503050406030204" pitchFamily="18" charset="0"/>
              </a:rPr>
              <a:t>number</a:t>
            </a:r>
            <a:r>
              <a:rPr kumimoji="0" lang="en-US" sz="1800" b="0" i="0" u="none" strike="noStrike" kern="1200" cap="none" spc="85" normalizeH="0" baseline="0" noProof="0" dirty="0">
                <a:ln>
                  <a:noFill/>
                </a:ln>
                <a:solidFill>
                  <a:schemeClr val="tx1"/>
                </a:solidFill>
                <a:effectLst/>
                <a:uLnTx/>
                <a:uFillTx/>
                <a:latin typeface="Cambria" panose="02040503050406030204" pitchFamily="18" charset="0"/>
                <a:ea typeface="Cambria" panose="02040503050406030204" pitchFamily="18" charset="0"/>
              </a:rPr>
              <a:t> </a:t>
            </a:r>
            <a:r>
              <a:rPr kumimoji="0" lang="en-US" sz="1800" b="0" i="0" u="none" strike="noStrike" kern="1200" cap="none" spc="0" normalizeH="0" baseline="0" noProof="0" dirty="0">
                <a:ln>
                  <a:noFill/>
                </a:ln>
                <a:solidFill>
                  <a:schemeClr val="tx1"/>
                </a:solidFill>
                <a:effectLst/>
                <a:uLnTx/>
                <a:uFillTx/>
                <a:latin typeface="Cambria" panose="02040503050406030204" pitchFamily="18" charset="0"/>
                <a:ea typeface="Cambria" panose="02040503050406030204" pitchFamily="18" charset="0"/>
              </a:rPr>
              <a:t>of</a:t>
            </a:r>
            <a:r>
              <a:rPr kumimoji="0" lang="en-US" sz="1800" b="0" i="0" u="none" strike="noStrike" kern="1200" cap="none" spc="80" normalizeH="0" baseline="0" noProof="0" dirty="0">
                <a:ln>
                  <a:noFill/>
                </a:ln>
                <a:solidFill>
                  <a:schemeClr val="tx1"/>
                </a:solidFill>
                <a:effectLst/>
                <a:uLnTx/>
                <a:uFillTx/>
                <a:latin typeface="Cambria" panose="02040503050406030204" pitchFamily="18" charset="0"/>
                <a:ea typeface="Cambria" panose="02040503050406030204" pitchFamily="18" charset="0"/>
              </a:rPr>
              <a:t> </a:t>
            </a:r>
            <a:r>
              <a:rPr kumimoji="0" lang="en-US" sz="1800" b="0" i="0" u="none" strike="noStrike" kern="1200" cap="none" spc="0" normalizeH="0" baseline="0" noProof="0" dirty="0">
                <a:ln>
                  <a:noFill/>
                </a:ln>
                <a:solidFill>
                  <a:schemeClr val="tx1"/>
                </a:solidFill>
                <a:effectLst/>
                <a:uLnTx/>
                <a:uFillTx/>
                <a:latin typeface="Cambria" panose="02040503050406030204" pitchFamily="18" charset="0"/>
                <a:ea typeface="Cambria" panose="02040503050406030204" pitchFamily="18" charset="0"/>
              </a:rPr>
              <a:t>units</a:t>
            </a:r>
            <a:r>
              <a:rPr kumimoji="0" lang="en-US" sz="1800" b="0" i="0" u="none" strike="noStrike" kern="1200" cap="none" spc="-320" normalizeH="0" baseline="0" noProof="0" dirty="0">
                <a:ln>
                  <a:noFill/>
                </a:ln>
                <a:solidFill>
                  <a:schemeClr val="tx1"/>
                </a:solidFill>
                <a:effectLst/>
                <a:uLnTx/>
                <a:uFillTx/>
                <a:latin typeface="Cambria" panose="02040503050406030204" pitchFamily="18" charset="0"/>
                <a:ea typeface="Cambria" panose="02040503050406030204" pitchFamily="18" charset="0"/>
              </a:rPr>
              <a:t> </a:t>
            </a:r>
            <a:r>
              <a:rPr kumimoji="0" lang="en-US" sz="1800" b="0" i="0" u="none" strike="noStrike" kern="1200" cap="none" spc="0" normalizeH="0" baseline="0" noProof="0" dirty="0">
                <a:ln>
                  <a:noFill/>
                </a:ln>
                <a:solidFill>
                  <a:schemeClr val="tx1"/>
                </a:solidFill>
                <a:effectLst/>
                <a:uLnTx/>
                <a:uFillTx/>
                <a:latin typeface="Cambria" panose="02040503050406030204" pitchFamily="18" charset="0"/>
                <a:ea typeface="Cambria" panose="02040503050406030204" pitchFamily="18" charset="0"/>
              </a:rPr>
              <a:t>of</a:t>
            </a:r>
            <a:r>
              <a:rPr kumimoji="0" lang="en-US" sz="1800" b="0" i="0" u="none" strike="noStrike" kern="1200" cap="none" spc="275" normalizeH="0" baseline="0" noProof="0" dirty="0">
                <a:ln>
                  <a:noFill/>
                </a:ln>
                <a:solidFill>
                  <a:schemeClr val="tx1"/>
                </a:solidFill>
                <a:effectLst/>
                <a:uLnTx/>
                <a:uFillTx/>
                <a:latin typeface="Cambria" panose="02040503050406030204" pitchFamily="18" charset="0"/>
                <a:ea typeface="Cambria" panose="02040503050406030204" pitchFamily="18" charset="0"/>
              </a:rPr>
              <a:t> </a:t>
            </a:r>
            <a:r>
              <a:rPr kumimoji="0" lang="en-US" sz="1800" b="0" i="0" u="none" strike="noStrike" kern="1200" cap="none" spc="0" normalizeH="0" baseline="0" noProof="0" dirty="0">
                <a:ln>
                  <a:noFill/>
                </a:ln>
                <a:solidFill>
                  <a:schemeClr val="tx1"/>
                </a:solidFill>
                <a:effectLst/>
                <a:uLnTx/>
                <a:uFillTx/>
                <a:latin typeface="Cambria" panose="02040503050406030204" pitchFamily="18" charset="0"/>
                <a:ea typeface="Cambria" panose="02040503050406030204" pitchFamily="18" charset="0"/>
              </a:rPr>
              <a:t>each</a:t>
            </a:r>
            <a:r>
              <a:rPr kumimoji="0" lang="en-US" sz="1800" b="0" i="0" u="none" strike="noStrike" kern="1200" cap="none" spc="275" normalizeH="0" baseline="0" noProof="0" dirty="0">
                <a:ln>
                  <a:noFill/>
                </a:ln>
                <a:solidFill>
                  <a:schemeClr val="tx1"/>
                </a:solidFill>
                <a:effectLst/>
                <a:uLnTx/>
                <a:uFillTx/>
                <a:latin typeface="Cambria" panose="02040503050406030204" pitchFamily="18" charset="0"/>
                <a:ea typeface="Cambria" panose="02040503050406030204" pitchFamily="18" charset="0"/>
              </a:rPr>
              <a:t> </a:t>
            </a:r>
            <a:r>
              <a:rPr kumimoji="0" lang="en-US" sz="1800" b="0" i="0" u="none" strike="noStrike" kern="1200" cap="none" spc="0" normalizeH="0" baseline="0" noProof="0" dirty="0">
                <a:ln>
                  <a:noFill/>
                </a:ln>
                <a:solidFill>
                  <a:schemeClr val="tx1"/>
                </a:solidFill>
                <a:effectLst/>
                <a:uLnTx/>
                <a:uFillTx/>
                <a:latin typeface="Cambria" panose="02040503050406030204" pitchFamily="18" charset="0"/>
                <a:ea typeface="Cambria" panose="02040503050406030204" pitchFamily="18" charset="0"/>
              </a:rPr>
              <a:t>health</a:t>
            </a:r>
            <a:r>
              <a:rPr kumimoji="0" lang="en-US" sz="1800" b="0" i="0" u="none" strike="noStrike" kern="1200" cap="none" spc="280" normalizeH="0" baseline="0" noProof="0" dirty="0">
                <a:ln>
                  <a:noFill/>
                </a:ln>
                <a:solidFill>
                  <a:schemeClr val="tx1"/>
                </a:solidFill>
                <a:effectLst/>
                <a:uLnTx/>
                <a:uFillTx/>
                <a:latin typeface="Cambria" panose="02040503050406030204" pitchFamily="18" charset="0"/>
                <a:ea typeface="Cambria" panose="02040503050406030204" pitchFamily="18" charset="0"/>
              </a:rPr>
              <a:t> </a:t>
            </a:r>
            <a:r>
              <a:rPr kumimoji="0" lang="en-US" sz="1800" b="0" i="0" u="none" strike="noStrike" kern="1200" cap="none" spc="0" normalizeH="0" baseline="0" noProof="0" dirty="0">
                <a:ln>
                  <a:noFill/>
                </a:ln>
                <a:solidFill>
                  <a:schemeClr val="tx1"/>
                </a:solidFill>
                <a:effectLst/>
                <a:uLnTx/>
                <a:uFillTx/>
                <a:latin typeface="Cambria" panose="02040503050406030204" pitchFamily="18" charset="0"/>
                <a:ea typeface="Cambria" panose="02040503050406030204" pitchFamily="18" charset="0"/>
              </a:rPr>
              <a:t>commodity</a:t>
            </a:r>
            <a:r>
              <a:rPr kumimoji="0" lang="en-US" sz="1800" b="0" i="0" u="none" strike="noStrike" kern="1200" cap="none" spc="275" normalizeH="0" baseline="0" noProof="0" dirty="0">
                <a:ln>
                  <a:noFill/>
                </a:ln>
                <a:solidFill>
                  <a:schemeClr val="tx1"/>
                </a:solidFill>
                <a:effectLst/>
                <a:uLnTx/>
                <a:uFillTx/>
                <a:latin typeface="Cambria" panose="02040503050406030204" pitchFamily="18" charset="0"/>
                <a:ea typeface="Cambria" panose="02040503050406030204" pitchFamily="18" charset="0"/>
              </a:rPr>
              <a:t> </a:t>
            </a:r>
            <a:r>
              <a:rPr kumimoji="0" lang="en-US" sz="1800" b="0" i="0" u="none" strike="noStrike" kern="1200" cap="none" spc="0" normalizeH="0" baseline="0" noProof="0" dirty="0">
                <a:ln>
                  <a:noFill/>
                </a:ln>
                <a:solidFill>
                  <a:schemeClr val="tx1"/>
                </a:solidFill>
                <a:effectLst/>
                <a:uLnTx/>
                <a:uFillTx/>
                <a:latin typeface="Cambria" panose="02040503050406030204" pitchFamily="18" charset="0"/>
                <a:ea typeface="Cambria" panose="02040503050406030204" pitchFamily="18" charset="0"/>
              </a:rPr>
              <a:t>in</a:t>
            </a:r>
            <a:r>
              <a:rPr kumimoji="0" lang="en-US" sz="1800" b="0" i="0" u="none" strike="noStrike" kern="1200" cap="none" spc="275" normalizeH="0" baseline="0" noProof="0" dirty="0">
                <a:ln>
                  <a:noFill/>
                </a:ln>
                <a:solidFill>
                  <a:schemeClr val="tx1"/>
                </a:solidFill>
                <a:effectLst/>
                <a:uLnTx/>
                <a:uFillTx/>
                <a:latin typeface="Cambria" panose="02040503050406030204" pitchFamily="18" charset="0"/>
                <a:ea typeface="Cambria" panose="02040503050406030204" pitchFamily="18" charset="0"/>
              </a:rPr>
              <a:t> </a:t>
            </a:r>
            <a:r>
              <a:rPr kumimoji="0" lang="en-US" sz="1800" b="0" i="0" u="none" strike="noStrike" kern="1200" cap="none" spc="0" normalizeH="0" baseline="0" noProof="0" dirty="0">
                <a:ln>
                  <a:noFill/>
                </a:ln>
                <a:solidFill>
                  <a:schemeClr val="tx1"/>
                </a:solidFill>
                <a:effectLst/>
                <a:uLnTx/>
                <a:uFillTx/>
                <a:latin typeface="Cambria" panose="02040503050406030204" pitchFamily="18" charset="0"/>
                <a:ea typeface="Cambria" panose="02040503050406030204" pitchFamily="18" charset="0"/>
              </a:rPr>
              <a:t>a</a:t>
            </a:r>
            <a:r>
              <a:rPr kumimoji="0" lang="en-US" sz="1800" b="0" i="0" u="none" strike="noStrike" kern="1200" cap="none" spc="280" normalizeH="0" baseline="0" noProof="0" dirty="0">
                <a:ln>
                  <a:noFill/>
                </a:ln>
                <a:solidFill>
                  <a:schemeClr val="tx1"/>
                </a:solidFill>
                <a:effectLst/>
                <a:uLnTx/>
                <a:uFillTx/>
                <a:latin typeface="Cambria" panose="02040503050406030204" pitchFamily="18" charset="0"/>
                <a:ea typeface="Cambria" panose="02040503050406030204" pitchFamily="18" charset="0"/>
              </a:rPr>
              <a:t> </a:t>
            </a:r>
            <a:r>
              <a:rPr kumimoji="0" lang="en-US" sz="1800" b="0" i="0" u="none" strike="noStrike" kern="1200" cap="none" spc="0" normalizeH="0" baseline="0" noProof="0" dirty="0">
                <a:ln>
                  <a:noFill/>
                </a:ln>
                <a:solidFill>
                  <a:schemeClr val="tx1"/>
                </a:solidFill>
                <a:effectLst/>
                <a:uLnTx/>
                <a:uFillTx/>
                <a:latin typeface="Cambria" panose="02040503050406030204" pitchFamily="18" charset="0"/>
                <a:ea typeface="Cambria" panose="02040503050406030204" pitchFamily="18" charset="0"/>
              </a:rPr>
              <a:t>drug</a:t>
            </a:r>
            <a:r>
              <a:rPr kumimoji="0" lang="en-US" sz="1800" b="0" i="0" u="none" strike="noStrike" kern="1200" cap="none" spc="275" normalizeH="0" baseline="0" noProof="0" dirty="0">
                <a:ln>
                  <a:noFill/>
                </a:ln>
                <a:solidFill>
                  <a:schemeClr val="tx1"/>
                </a:solidFill>
                <a:effectLst/>
                <a:uLnTx/>
                <a:uFillTx/>
                <a:latin typeface="Cambria" panose="02040503050406030204" pitchFamily="18" charset="0"/>
                <a:ea typeface="Cambria" panose="02040503050406030204" pitchFamily="18" charset="0"/>
              </a:rPr>
              <a:t> </a:t>
            </a:r>
            <a:r>
              <a:rPr kumimoji="0" lang="en-US" sz="1800" b="0" i="0" u="none" strike="noStrike" kern="1200" cap="none" spc="0" normalizeH="0" baseline="0" noProof="0" dirty="0">
                <a:ln>
                  <a:noFill/>
                </a:ln>
                <a:solidFill>
                  <a:schemeClr val="tx1"/>
                </a:solidFill>
                <a:effectLst/>
                <a:uLnTx/>
                <a:uFillTx/>
                <a:latin typeface="Cambria" panose="02040503050406030204" pitchFamily="18" charset="0"/>
                <a:ea typeface="Cambria" panose="02040503050406030204" pitchFamily="18" charset="0"/>
              </a:rPr>
              <a:t>store</a:t>
            </a:r>
            <a:r>
              <a:rPr kumimoji="0" lang="en-US" sz="1800" b="0" i="0" u="none" strike="noStrike" kern="1200" cap="none" spc="280" normalizeH="0" baseline="0" noProof="0" dirty="0">
                <a:ln>
                  <a:noFill/>
                </a:ln>
                <a:solidFill>
                  <a:schemeClr val="tx1"/>
                </a:solidFill>
                <a:effectLst/>
                <a:uLnTx/>
                <a:uFillTx/>
                <a:latin typeface="Cambria" panose="02040503050406030204" pitchFamily="18" charset="0"/>
                <a:ea typeface="Cambria" panose="02040503050406030204" pitchFamily="18" charset="0"/>
              </a:rPr>
              <a:t> </a:t>
            </a:r>
            <a:r>
              <a:rPr kumimoji="0" lang="en-US" sz="1800" b="0" i="0" u="none" strike="noStrike" kern="1200" cap="none" spc="0" normalizeH="0" baseline="0" noProof="0" dirty="0">
                <a:ln>
                  <a:noFill/>
                </a:ln>
                <a:solidFill>
                  <a:schemeClr val="tx1"/>
                </a:solidFill>
                <a:effectLst/>
                <a:uLnTx/>
                <a:uFillTx/>
                <a:latin typeface="Cambria" panose="02040503050406030204" pitchFamily="18" charset="0"/>
                <a:ea typeface="Cambria" panose="02040503050406030204" pitchFamily="18" charset="0"/>
              </a:rPr>
              <a:t>at</a:t>
            </a:r>
            <a:r>
              <a:rPr kumimoji="0" lang="en-US" sz="1800" b="0" i="0" u="none" strike="noStrike" kern="1200" cap="none" spc="275" normalizeH="0" baseline="0" noProof="0" dirty="0">
                <a:ln>
                  <a:noFill/>
                </a:ln>
                <a:solidFill>
                  <a:schemeClr val="tx1"/>
                </a:solidFill>
                <a:effectLst/>
                <a:uLnTx/>
                <a:uFillTx/>
                <a:latin typeface="Cambria" panose="02040503050406030204" pitchFamily="18" charset="0"/>
                <a:ea typeface="Cambria" panose="02040503050406030204" pitchFamily="18" charset="0"/>
              </a:rPr>
              <a:t> </a:t>
            </a:r>
            <a:r>
              <a:rPr kumimoji="0" lang="en-US" sz="1800" b="0" i="0" u="none" strike="noStrike" kern="1200" cap="none" spc="0" normalizeH="0" baseline="0" noProof="0" dirty="0">
                <a:ln>
                  <a:noFill/>
                </a:ln>
                <a:solidFill>
                  <a:schemeClr val="tx1"/>
                </a:solidFill>
                <a:effectLst/>
                <a:uLnTx/>
                <a:uFillTx/>
                <a:latin typeface="Cambria" panose="02040503050406030204" pitchFamily="18" charset="0"/>
                <a:ea typeface="Cambria" panose="02040503050406030204" pitchFamily="18" charset="0"/>
              </a:rPr>
              <a:t>any</a:t>
            </a:r>
            <a:r>
              <a:rPr kumimoji="0" lang="en-US" sz="1800" b="0" i="0" u="none" strike="noStrike" kern="1200" cap="none" spc="275" normalizeH="0" baseline="0" noProof="0" dirty="0">
                <a:ln>
                  <a:noFill/>
                </a:ln>
                <a:solidFill>
                  <a:schemeClr val="tx1"/>
                </a:solidFill>
                <a:effectLst/>
                <a:uLnTx/>
                <a:uFillTx/>
                <a:latin typeface="Cambria" panose="02040503050406030204" pitchFamily="18" charset="0"/>
                <a:ea typeface="Cambria" panose="02040503050406030204" pitchFamily="18" charset="0"/>
              </a:rPr>
              <a:t> </a:t>
            </a:r>
            <a:r>
              <a:rPr kumimoji="0" lang="en-US" sz="1800" b="0" i="0" u="none" strike="noStrike" kern="1200" cap="none" spc="0" normalizeH="0" baseline="0" noProof="0" dirty="0">
                <a:ln>
                  <a:noFill/>
                </a:ln>
                <a:solidFill>
                  <a:schemeClr val="tx1"/>
                </a:solidFill>
                <a:effectLst/>
                <a:uLnTx/>
                <a:uFillTx/>
                <a:latin typeface="Cambria" panose="02040503050406030204" pitchFamily="18" charset="0"/>
                <a:ea typeface="Cambria" panose="02040503050406030204" pitchFamily="18" charset="0"/>
              </a:rPr>
              <a:t>given</a:t>
            </a:r>
            <a:r>
              <a:rPr kumimoji="0" lang="en-US" sz="1800" b="0" i="0" u="none" strike="noStrike" kern="1200" cap="none" spc="-315" normalizeH="0" baseline="0" noProof="0" dirty="0">
                <a:ln>
                  <a:noFill/>
                </a:ln>
                <a:solidFill>
                  <a:schemeClr val="tx1"/>
                </a:solidFill>
                <a:effectLst/>
                <a:uLnTx/>
                <a:uFillTx/>
                <a:latin typeface="Cambria" panose="02040503050406030204" pitchFamily="18" charset="0"/>
                <a:ea typeface="Cambria" panose="02040503050406030204" pitchFamily="18" charset="0"/>
              </a:rPr>
              <a:t> </a:t>
            </a:r>
            <a:r>
              <a:rPr kumimoji="0" lang="en-US" sz="1800" b="0" i="0" u="none" strike="noStrike" kern="1200" cap="none" spc="0" normalizeH="0" baseline="0" noProof="0" dirty="0">
                <a:ln>
                  <a:noFill/>
                </a:ln>
                <a:solidFill>
                  <a:schemeClr val="tx1"/>
                </a:solidFill>
                <a:effectLst/>
                <a:uLnTx/>
                <a:uFillTx/>
                <a:latin typeface="Cambria" panose="02040503050406030204" pitchFamily="18" charset="0"/>
                <a:ea typeface="Cambria" panose="02040503050406030204" pitchFamily="18" charset="0"/>
              </a:rPr>
              <a:t>time</a:t>
            </a:r>
            <a:r>
              <a:rPr kumimoji="0" lang="en-US" sz="1800" b="0" i="0" u="none" strike="noStrike" kern="1200" cap="none" spc="-30" normalizeH="0" baseline="0" noProof="0" dirty="0">
                <a:ln>
                  <a:noFill/>
                </a:ln>
                <a:solidFill>
                  <a:schemeClr val="tx1"/>
                </a:solidFill>
                <a:effectLst/>
                <a:uLnTx/>
                <a:uFillTx/>
                <a:latin typeface="Cambria" panose="02040503050406030204" pitchFamily="18" charset="0"/>
                <a:ea typeface="Cambria" panose="02040503050406030204" pitchFamily="18" charset="0"/>
              </a:rPr>
              <a:t> </a:t>
            </a:r>
          </a:p>
          <a:p>
            <a:pPr marL="0" marR="0" lvl="0" indent="0" algn="just" defTabSz="457200" rtl="0" eaLnBrk="0" fontAlgn="base" latinLnBrk="0" hangingPunct="0">
              <a:lnSpc>
                <a:spcPct val="100000"/>
              </a:lnSpc>
              <a:spcBef>
                <a:spcPts val="530"/>
              </a:spcBef>
              <a:spcAft>
                <a:spcPct val="0"/>
              </a:spcAft>
              <a:buClrTx/>
              <a:buSzTx/>
              <a:buFontTx/>
              <a:buNone/>
              <a:tabLst/>
              <a:defRPr/>
            </a:pPr>
            <a:r>
              <a:rPr kumimoji="0" lang="en-US" sz="1800" b="1" i="1" u="none" strike="noStrike" kern="1200" cap="none" spc="0" normalizeH="0" baseline="0" noProof="0" dirty="0">
                <a:ln>
                  <a:noFill/>
                </a:ln>
                <a:solidFill>
                  <a:schemeClr val="tx1"/>
                </a:solidFill>
                <a:effectLst/>
                <a:uLnTx/>
                <a:uFillTx/>
                <a:latin typeface="Cambria" panose="02040503050406030204" pitchFamily="18" charset="0"/>
                <a:ea typeface="Cambria" panose="02040503050406030204" pitchFamily="18" charset="0"/>
              </a:rPr>
              <a:t>Stock on hand can be</a:t>
            </a:r>
            <a:r>
              <a:rPr kumimoji="0" lang="en-US" sz="1800" b="1" i="1" u="none" strike="noStrike" kern="1200" cap="none" spc="-25" normalizeH="0" baseline="0" noProof="0" dirty="0">
                <a:ln>
                  <a:noFill/>
                </a:ln>
                <a:solidFill>
                  <a:schemeClr val="tx1"/>
                </a:solidFill>
                <a:effectLst/>
                <a:uLnTx/>
                <a:uFillTx/>
                <a:latin typeface="Cambria" panose="02040503050406030204" pitchFamily="18" charset="0"/>
                <a:ea typeface="Cambria" panose="02040503050406030204" pitchFamily="18" charset="0"/>
              </a:rPr>
              <a:t> </a:t>
            </a:r>
            <a:r>
              <a:rPr kumimoji="0" lang="en-US" sz="1800" b="1" i="1" u="none" strike="noStrike" kern="1200" cap="none" spc="0" normalizeH="0" baseline="0" noProof="0" dirty="0">
                <a:ln>
                  <a:noFill/>
                </a:ln>
                <a:solidFill>
                  <a:schemeClr val="tx1"/>
                </a:solidFill>
                <a:effectLst/>
                <a:uLnTx/>
                <a:uFillTx/>
                <a:latin typeface="Cambria" panose="02040503050406030204" pitchFamily="18" charset="0"/>
                <a:ea typeface="Cambria" panose="02040503050406030204" pitchFamily="18" charset="0"/>
              </a:rPr>
              <a:t>gathered</a:t>
            </a:r>
            <a:r>
              <a:rPr kumimoji="0" lang="en-US" sz="1800" b="1" i="1" u="none" strike="noStrike" kern="1200" cap="none" spc="-30" normalizeH="0" baseline="0" noProof="0" dirty="0">
                <a:ln>
                  <a:noFill/>
                </a:ln>
                <a:solidFill>
                  <a:schemeClr val="tx1"/>
                </a:solidFill>
                <a:effectLst/>
                <a:uLnTx/>
                <a:uFillTx/>
                <a:latin typeface="Cambria" panose="02040503050406030204" pitchFamily="18" charset="0"/>
                <a:ea typeface="Cambria" panose="02040503050406030204" pitchFamily="18" charset="0"/>
              </a:rPr>
              <a:t> from</a:t>
            </a:r>
            <a:r>
              <a:rPr lang="en-US" b="1" i="1" spc="-30" dirty="0">
                <a:solidFill>
                  <a:schemeClr val="tx1"/>
                </a:solidFill>
                <a:latin typeface="Cambria" panose="02040503050406030204" pitchFamily="18" charset="0"/>
                <a:ea typeface="Cambria" panose="02040503050406030204" pitchFamily="18" charset="0"/>
              </a:rPr>
              <a:t> </a:t>
            </a:r>
            <a:r>
              <a:rPr lang="en-US" dirty="0">
                <a:solidFill>
                  <a:schemeClr val="tx1"/>
                </a:solidFill>
                <a:latin typeface="Cambria" panose="02040503050406030204" pitchFamily="18" charset="0"/>
                <a:ea typeface="Cambria" panose="02040503050406030204" pitchFamily="18" charset="0"/>
              </a:rPr>
              <a:t>S</a:t>
            </a:r>
            <a:r>
              <a:rPr kumimoji="0" lang="en-US" sz="1800" b="0" i="0" u="none" strike="noStrike" kern="1200" cap="none" spc="0" normalizeH="0" baseline="0" noProof="0" dirty="0">
                <a:ln>
                  <a:noFill/>
                </a:ln>
                <a:solidFill>
                  <a:schemeClr val="tx1"/>
                </a:solidFill>
                <a:effectLst/>
                <a:uLnTx/>
                <a:uFillTx/>
                <a:latin typeface="Cambria" panose="02040503050406030204" pitchFamily="18" charset="0"/>
                <a:ea typeface="Cambria" panose="02040503050406030204" pitchFamily="18" charset="0"/>
              </a:rPr>
              <a:t>tock</a:t>
            </a:r>
            <a:r>
              <a:rPr kumimoji="0" lang="en-US" sz="1800" b="0" i="0" u="none" strike="noStrike" kern="1200" cap="none" spc="-30" normalizeH="0" baseline="0" noProof="0" dirty="0">
                <a:ln>
                  <a:noFill/>
                </a:ln>
                <a:solidFill>
                  <a:schemeClr val="tx1"/>
                </a:solidFill>
                <a:effectLst/>
                <a:uLnTx/>
                <a:uFillTx/>
                <a:latin typeface="Cambria" panose="02040503050406030204" pitchFamily="18" charset="0"/>
                <a:ea typeface="Cambria" panose="02040503050406030204" pitchFamily="18" charset="0"/>
              </a:rPr>
              <a:t> </a:t>
            </a:r>
            <a:r>
              <a:rPr kumimoji="0" lang="en-US" sz="1800" b="0" i="0" u="none" strike="noStrike" kern="1200" cap="none" spc="0" normalizeH="0" baseline="0" noProof="0" dirty="0">
                <a:ln>
                  <a:noFill/>
                </a:ln>
                <a:solidFill>
                  <a:schemeClr val="tx1"/>
                </a:solidFill>
                <a:effectLst/>
                <a:uLnTx/>
                <a:uFillTx/>
                <a:latin typeface="Cambria" panose="02040503050406030204" pitchFamily="18" charset="0"/>
                <a:ea typeface="Cambria" panose="02040503050406030204" pitchFamily="18" charset="0"/>
              </a:rPr>
              <a:t>keeping</a:t>
            </a:r>
            <a:r>
              <a:rPr kumimoji="0" lang="en-US" sz="1800" b="0" i="0" u="none" strike="noStrike" kern="1200" cap="none" spc="-25" normalizeH="0" baseline="0" noProof="0" dirty="0">
                <a:ln>
                  <a:noFill/>
                </a:ln>
                <a:solidFill>
                  <a:schemeClr val="tx1"/>
                </a:solidFill>
                <a:effectLst/>
                <a:uLnTx/>
                <a:uFillTx/>
                <a:latin typeface="Cambria" panose="02040503050406030204" pitchFamily="18" charset="0"/>
                <a:ea typeface="Cambria" panose="02040503050406030204" pitchFamily="18" charset="0"/>
              </a:rPr>
              <a:t> r</a:t>
            </a:r>
            <a:r>
              <a:rPr kumimoji="0" lang="en-US" sz="1800" b="0" i="0" u="none" strike="noStrike" kern="1200" cap="none" spc="0" normalizeH="0" baseline="0" noProof="0" dirty="0">
                <a:ln>
                  <a:noFill/>
                </a:ln>
                <a:solidFill>
                  <a:schemeClr val="tx1"/>
                </a:solidFill>
                <a:effectLst/>
                <a:uLnTx/>
                <a:uFillTx/>
                <a:latin typeface="Cambria" panose="02040503050406030204" pitchFamily="18" charset="0"/>
                <a:ea typeface="Cambria" panose="02040503050406030204" pitchFamily="18" charset="0"/>
              </a:rPr>
              <a:t>ecords (stock register) and </a:t>
            </a:r>
            <a:r>
              <a:rPr kumimoji="0" lang="en-US" sz="1800" b="0" i="0" u="none" strike="noStrike" kern="1200" cap="none" spc="-5" normalizeH="0" baseline="0" noProof="0" dirty="0">
                <a:ln>
                  <a:noFill/>
                </a:ln>
                <a:solidFill>
                  <a:schemeClr val="tx1"/>
                </a:solidFill>
                <a:effectLst/>
                <a:uLnTx/>
                <a:uFillTx/>
                <a:latin typeface="Cambria" panose="02040503050406030204" pitchFamily="18" charset="0"/>
                <a:ea typeface="Cambria" panose="02040503050406030204" pitchFamily="18" charset="0"/>
              </a:rPr>
              <a:t>e - LMIS (</a:t>
            </a:r>
            <a:r>
              <a:rPr kumimoji="0" lang="en-US" sz="1800" b="0" i="0" u="none" strike="noStrike" kern="1200" cap="none" spc="0" normalizeH="0" baseline="0" noProof="0" dirty="0">
                <a:ln>
                  <a:noFill/>
                </a:ln>
                <a:solidFill>
                  <a:schemeClr val="tx1"/>
                </a:solidFill>
                <a:effectLst/>
                <a:uLnTx/>
                <a:uFillTx/>
                <a:latin typeface="Cambria" panose="02040503050406030204" pitchFamily="18" charset="0"/>
                <a:ea typeface="Cambria" panose="02040503050406030204" pitchFamily="18" charset="0"/>
              </a:rPr>
              <a:t>e-Aushadhi).</a:t>
            </a:r>
          </a:p>
          <a:p>
            <a:pPr marL="0" marR="0" lvl="0" indent="0" algn="just" defTabSz="457200" rtl="0" eaLnBrk="0" fontAlgn="base" latinLnBrk="0" hangingPunct="0">
              <a:lnSpc>
                <a:spcPct val="100000"/>
              </a:lnSpc>
              <a:spcBef>
                <a:spcPts val="530"/>
              </a:spcBef>
              <a:spcAft>
                <a:spcPct val="0"/>
              </a:spcAft>
              <a:buClrTx/>
              <a:buSzTx/>
              <a:buFontTx/>
              <a:buNone/>
              <a:tabLst/>
              <a:defRPr/>
            </a:pPr>
            <a:endParaRPr lang="en-US" dirty="0">
              <a:solidFill>
                <a:schemeClr val="tx1"/>
              </a:solidFill>
              <a:latin typeface="Cambria" panose="02040503050406030204" pitchFamily="18" charset="0"/>
              <a:ea typeface="Cambria" panose="02040503050406030204" pitchFamily="18" charset="0"/>
            </a:endParaRPr>
          </a:p>
          <a:p>
            <a:pPr marL="285750" marR="0" lvl="0" indent="-285750" algn="just" defTabSz="457200" rtl="0" eaLnBrk="0" fontAlgn="base" latinLnBrk="0" hangingPunct="0">
              <a:lnSpc>
                <a:spcPct val="100000"/>
              </a:lnSpc>
              <a:spcBef>
                <a:spcPts val="530"/>
              </a:spcBef>
              <a:spcAft>
                <a:spcPct val="0"/>
              </a:spcAft>
              <a:buClrTx/>
              <a:buSzTx/>
              <a:buFont typeface="Wingdings" panose="05000000000000000000" pitchFamily="2" charset="2"/>
              <a:buChar char="Ø"/>
              <a:tabLst/>
              <a:defRPr/>
            </a:pPr>
            <a:r>
              <a:rPr lang="en-US" dirty="0">
                <a:solidFill>
                  <a:schemeClr val="tx1"/>
                </a:solidFill>
                <a:latin typeface="Cambria" panose="02040503050406030204" pitchFamily="18" charset="0"/>
                <a:ea typeface="Cambria" panose="02040503050406030204" pitchFamily="18" charset="0"/>
              </a:rPr>
              <a:t>Why it is important:- </a:t>
            </a:r>
          </a:p>
          <a:p>
            <a:pPr marL="285750" marR="0" lvl="0" indent="-285750" algn="just" defTabSz="457200" rtl="0" eaLnBrk="0" fontAlgn="base" latinLnBrk="0" hangingPunct="0">
              <a:lnSpc>
                <a:spcPct val="100000"/>
              </a:lnSpc>
              <a:spcBef>
                <a:spcPts val="530"/>
              </a:spcBef>
              <a:spcAft>
                <a:spcPct val="0"/>
              </a:spcAft>
              <a:buClrTx/>
              <a:buSzTx/>
              <a:buFont typeface="Arial" panose="020B0604020202020204" pitchFamily="34" charset="0"/>
              <a:buChar char="•"/>
              <a:tabLst/>
              <a:defRPr/>
            </a:pPr>
            <a:r>
              <a:rPr lang="en-US" dirty="0">
                <a:solidFill>
                  <a:schemeClr val="tx1"/>
                </a:solidFill>
                <a:latin typeface="Cambria" panose="02040503050406030204" pitchFamily="18" charset="0"/>
                <a:ea typeface="Cambria" panose="02040503050406030204" pitchFamily="18" charset="0"/>
              </a:rPr>
              <a:t>It is important to carry out stock counts, both for reordering purposes and for determining the inventory value.</a:t>
            </a:r>
          </a:p>
          <a:p>
            <a:pPr marL="285750" indent="-285750">
              <a:buFont typeface="Arial" panose="020B0604020202020204" pitchFamily="34" charset="0"/>
              <a:buChar char="•"/>
            </a:pPr>
            <a:r>
              <a:rPr lang="en-US" dirty="0">
                <a:solidFill>
                  <a:schemeClr val="tx1"/>
                </a:solidFill>
                <a:latin typeface="Cambria" panose="02040503050406030204" pitchFamily="18" charset="0"/>
                <a:ea typeface="Cambria" panose="02040503050406030204" pitchFamily="18" charset="0"/>
              </a:rPr>
              <a:t>It should be done Periodically.</a:t>
            </a:r>
          </a:p>
        </p:txBody>
      </p:sp>
      <p:grpSp>
        <p:nvGrpSpPr>
          <p:cNvPr id="10" name="Group 9">
            <a:extLst>
              <a:ext uri="{FF2B5EF4-FFF2-40B4-BE49-F238E27FC236}">
                <a16:creationId xmlns:a16="http://schemas.microsoft.com/office/drawing/2014/main" id="{8CB9A8CC-CB83-FAFB-DD9F-7878615E948A}"/>
              </a:ext>
            </a:extLst>
          </p:cNvPr>
          <p:cNvGrpSpPr/>
          <p:nvPr/>
        </p:nvGrpSpPr>
        <p:grpSpPr>
          <a:xfrm>
            <a:off x="553322" y="4088470"/>
            <a:ext cx="11013367" cy="2589150"/>
            <a:chOff x="3497943" y="3252973"/>
            <a:chExt cx="8447314" cy="3024346"/>
          </a:xfrm>
        </p:grpSpPr>
        <p:sp>
          <p:nvSpPr>
            <p:cNvPr id="11" name="Rectangle 10">
              <a:extLst>
                <a:ext uri="{FF2B5EF4-FFF2-40B4-BE49-F238E27FC236}">
                  <a16:creationId xmlns:a16="http://schemas.microsoft.com/office/drawing/2014/main" id="{9E5FA052-B6DC-26C7-8F6E-8BC50FB45410}"/>
                </a:ext>
              </a:extLst>
            </p:cNvPr>
            <p:cNvSpPr/>
            <p:nvPr/>
          </p:nvSpPr>
          <p:spPr>
            <a:xfrm>
              <a:off x="3497943" y="3252973"/>
              <a:ext cx="8447314" cy="3024346"/>
            </a:xfrm>
            <a:prstGeom prst="rect">
              <a:avLst/>
            </a:prstGeom>
            <a:solidFill>
              <a:schemeClr val="accent5">
                <a:lumMod val="20000"/>
                <a:lumOff val="80000"/>
              </a:schemeClr>
            </a:solidFill>
          </p:spPr>
          <p:style>
            <a:lnRef idx="3">
              <a:schemeClr val="lt1"/>
            </a:lnRef>
            <a:fillRef idx="1">
              <a:schemeClr val="accent1"/>
            </a:fillRef>
            <a:effectRef idx="1">
              <a:schemeClr val="accent1"/>
            </a:effectRef>
            <a:fontRef idx="minor">
              <a:schemeClr val="lt1"/>
            </a:fontRef>
          </p:style>
          <p:txBody>
            <a:bodyPr rtlCol="0" anchor="ctr"/>
            <a:lstStyle/>
            <a:p>
              <a:pPr marL="0" marR="0" lvl="0" indent="0" algn="ctr" defTabSz="457200" rtl="0" eaLnBrk="0" fontAlgn="base" latinLnBrk="0" hangingPunct="0">
                <a:lnSpc>
                  <a:spcPct val="100000"/>
                </a:lnSpc>
                <a:spcBef>
                  <a:spcPct val="0"/>
                </a:spcBef>
                <a:spcAft>
                  <a:spcPct val="0"/>
                </a:spcAft>
                <a:buClrTx/>
                <a:buSzTx/>
                <a:buFontTx/>
                <a:buNone/>
                <a:tabLst/>
                <a:defRPr/>
              </a:pPr>
              <a:endParaRPr kumimoji="0" lang="en-GB" sz="1800" b="1" i="1"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endParaRPr>
            </a:p>
            <a:p>
              <a:pPr marL="0" marR="0" lvl="0" indent="0" algn="ctr" defTabSz="457200" rtl="0" eaLnBrk="0" fontAlgn="base" latinLnBrk="0" hangingPunct="0">
                <a:lnSpc>
                  <a:spcPct val="100000"/>
                </a:lnSpc>
                <a:spcBef>
                  <a:spcPct val="0"/>
                </a:spcBef>
                <a:spcAft>
                  <a:spcPct val="0"/>
                </a:spcAft>
                <a:buClrTx/>
                <a:buSzTx/>
                <a:buFontTx/>
                <a:buNone/>
                <a:tabLst/>
                <a:defRPr/>
              </a:pPr>
              <a:endParaRPr lang="en-GB" b="1" i="1" dirty="0">
                <a:solidFill>
                  <a:prstClr val="black"/>
                </a:solidFill>
                <a:latin typeface="Cambria" panose="02040503050406030204" pitchFamily="18" charset="0"/>
                <a:ea typeface="Cambria" panose="02040503050406030204" pitchFamily="18" charset="0"/>
              </a:endParaRPr>
            </a:p>
            <a:p>
              <a:pPr marL="0" marR="0" lvl="0" indent="0" algn="ctr" defTabSz="457200" rtl="0" eaLnBrk="0" fontAlgn="base" latinLnBrk="0" hangingPunct="0">
                <a:lnSpc>
                  <a:spcPct val="100000"/>
                </a:lnSpc>
                <a:spcBef>
                  <a:spcPct val="0"/>
                </a:spcBef>
                <a:spcAft>
                  <a:spcPct val="0"/>
                </a:spcAft>
                <a:buClrTx/>
                <a:buSzTx/>
                <a:buFontTx/>
                <a:buNone/>
                <a:tabLst/>
                <a:defRPr/>
              </a:pPr>
              <a:r>
                <a:rPr kumimoji="0" lang="en-GB" sz="1800" b="1" i="1"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rPr>
                <a:t>Assess the stock status</a:t>
              </a:r>
            </a:p>
            <a:p>
              <a:pPr marL="0" marR="0" lvl="0" indent="0" algn="ctr" defTabSz="457200" rtl="0" eaLnBrk="0" fontAlgn="base" latinLnBrk="0" hangingPunct="0">
                <a:lnSpc>
                  <a:spcPct val="100000"/>
                </a:lnSpc>
                <a:spcBef>
                  <a:spcPct val="0"/>
                </a:spcBef>
                <a:spcAft>
                  <a:spcPct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endParaRPr>
            </a:p>
            <a:p>
              <a:pPr marL="0" marR="0" lvl="0" indent="0" algn="ctr" defTabSz="457200" rtl="0" eaLnBrk="0" fontAlgn="base" latinLnBrk="0" hangingPunct="0">
                <a:lnSpc>
                  <a:spcPct val="100000"/>
                </a:lnSpc>
                <a:spcBef>
                  <a:spcPct val="0"/>
                </a:spcBef>
                <a:spcAft>
                  <a:spcPct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endParaRPr>
            </a:p>
            <a:p>
              <a:pPr marL="0" marR="0" lvl="0" indent="0" algn="ctr" defTabSz="457200" rtl="0" eaLnBrk="0" fontAlgn="base" latinLnBrk="0" hangingPunct="0">
                <a:lnSpc>
                  <a:spcPct val="100000"/>
                </a:lnSpc>
                <a:spcBef>
                  <a:spcPct val="0"/>
                </a:spcBef>
                <a:spcAft>
                  <a:spcPct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endParaRPr>
            </a:p>
            <a:p>
              <a:pPr marL="0" marR="0" lvl="0" indent="0" algn="ctr" defTabSz="457200" rtl="0" eaLnBrk="0" fontAlgn="base" latinLnBrk="0" hangingPunct="0">
                <a:lnSpc>
                  <a:spcPct val="100000"/>
                </a:lnSpc>
                <a:spcBef>
                  <a:spcPct val="0"/>
                </a:spcBef>
                <a:spcAft>
                  <a:spcPct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endParaRPr>
            </a:p>
            <a:p>
              <a:pPr marL="0" marR="0" lvl="0" indent="0" algn="ctr" defTabSz="457200" rtl="0" eaLnBrk="0" fontAlgn="base" latinLnBrk="0" hangingPunct="0">
                <a:lnSpc>
                  <a:spcPct val="100000"/>
                </a:lnSpc>
                <a:spcBef>
                  <a:spcPct val="0"/>
                </a:spcBef>
                <a:spcAft>
                  <a:spcPct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endParaRPr>
            </a:p>
            <a:p>
              <a:pPr marL="0" marR="0" lvl="0" indent="0" algn="ctr" defTabSz="457200" rtl="0" eaLnBrk="0" fontAlgn="base" latinLnBrk="0" hangingPunct="0">
                <a:lnSpc>
                  <a:spcPct val="100000"/>
                </a:lnSpc>
                <a:spcBef>
                  <a:spcPct val="0"/>
                </a:spcBef>
                <a:spcAft>
                  <a:spcPct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endParaRPr>
            </a:p>
            <a:p>
              <a:pPr marL="0" marR="0" lvl="0" indent="0" algn="ctr" defTabSz="457200" rtl="0" eaLnBrk="0" fontAlgn="base" latinLnBrk="0" hangingPunct="0">
                <a:lnSpc>
                  <a:spcPct val="100000"/>
                </a:lnSpc>
                <a:spcBef>
                  <a:spcPct val="0"/>
                </a:spcBef>
                <a:spcAft>
                  <a:spcPct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endParaRPr>
            </a:p>
            <a:p>
              <a:pPr marL="0" marR="0" lvl="0" indent="0" algn="ctr" defTabSz="457200" rtl="0" eaLnBrk="0" fontAlgn="base" latinLnBrk="0" hangingPunct="0">
                <a:lnSpc>
                  <a:spcPct val="100000"/>
                </a:lnSpc>
                <a:spcBef>
                  <a:spcPct val="0"/>
                </a:spcBef>
                <a:spcAft>
                  <a:spcPct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endParaRPr>
            </a:p>
            <a:p>
              <a:pPr marL="0" marR="0" lvl="0" indent="0" algn="ctr" defTabSz="457200" rtl="0" eaLnBrk="0" fontAlgn="base" latinLnBrk="0" hangingPunct="0">
                <a:lnSpc>
                  <a:spcPct val="100000"/>
                </a:lnSpc>
                <a:spcBef>
                  <a:spcPct val="0"/>
                </a:spcBef>
                <a:spcAft>
                  <a:spcPct val="0"/>
                </a:spcAft>
                <a:buClrTx/>
                <a:buSzTx/>
                <a:buFontTx/>
                <a:buNone/>
                <a:tabLst/>
                <a:defRPr/>
              </a:pPr>
              <a:endParaRPr kumimoji="0" lang="en-IN" sz="18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endParaRPr>
            </a:p>
            <a:p>
              <a:pPr marL="0" marR="0" lvl="0" indent="0" algn="ctr" defTabSz="457200" rtl="0" eaLnBrk="0" fontAlgn="base" latinLnBrk="0" hangingPunct="0">
                <a:lnSpc>
                  <a:spcPct val="100000"/>
                </a:lnSpc>
                <a:spcBef>
                  <a:spcPct val="0"/>
                </a:spcBef>
                <a:spcAft>
                  <a:spcPct val="0"/>
                </a:spcAft>
                <a:buClrTx/>
                <a:buSzTx/>
                <a:buFontTx/>
                <a:buNone/>
                <a:tabLst/>
                <a:defRPr/>
              </a:pPr>
              <a:endParaRPr kumimoji="0" lang="en-IN" sz="18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endParaRPr>
            </a:p>
          </p:txBody>
        </p:sp>
        <p:sp>
          <p:nvSpPr>
            <p:cNvPr id="12" name="Rectangle: Rounded Corners 11">
              <a:extLst>
                <a:ext uri="{FF2B5EF4-FFF2-40B4-BE49-F238E27FC236}">
                  <a16:creationId xmlns:a16="http://schemas.microsoft.com/office/drawing/2014/main" id="{378AC83B-6C66-2046-8CCD-DEBE6096F04D}"/>
                </a:ext>
              </a:extLst>
            </p:cNvPr>
            <p:cNvSpPr/>
            <p:nvPr/>
          </p:nvSpPr>
          <p:spPr>
            <a:xfrm>
              <a:off x="4514355" y="3778764"/>
              <a:ext cx="2467428" cy="721171"/>
            </a:xfrm>
            <a:prstGeom prst="roundRect">
              <a:avLst/>
            </a:prstGeom>
            <a:solidFill>
              <a:schemeClr val="accent1">
                <a:lumMod val="40000"/>
                <a:lumOff val="60000"/>
              </a:schemeClr>
            </a:solidFill>
          </p:spPr>
          <p:style>
            <a:lnRef idx="3">
              <a:schemeClr val="lt1"/>
            </a:lnRef>
            <a:fillRef idx="1">
              <a:schemeClr val="accent3"/>
            </a:fillRef>
            <a:effectRef idx="1">
              <a:schemeClr val="accent3"/>
            </a:effectRef>
            <a:fontRef idx="minor">
              <a:schemeClr val="lt1"/>
            </a:fontRef>
          </p:style>
          <p:txBody>
            <a:bodyPr rtlCol="0" anchor="ctr"/>
            <a:lstStyle/>
            <a:p>
              <a:pPr marL="0" marR="0" lvl="0" indent="0" algn="ctr" defTabSz="457200" rtl="0" eaLnBrk="0" fontAlgn="base" latinLnBrk="0" hangingPunct="0">
                <a:lnSpc>
                  <a:spcPct val="100000"/>
                </a:lnSpc>
                <a:spcBef>
                  <a:spcPct val="0"/>
                </a:spcBef>
                <a:spcAft>
                  <a:spcPct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rPr>
                <a:t>Stock on hand</a:t>
              </a:r>
            </a:p>
            <a:p>
              <a:pPr marL="0" marR="0" lvl="0" indent="0" algn="ctr" defTabSz="457200" rtl="0" eaLnBrk="0" fontAlgn="base" latinLnBrk="0" hangingPunct="0">
                <a:lnSpc>
                  <a:spcPct val="100000"/>
                </a:lnSpc>
                <a:spcBef>
                  <a:spcPct val="0"/>
                </a:spcBef>
                <a:spcAft>
                  <a:spcPct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rPr>
                <a:t>(quantity we have now)</a:t>
              </a:r>
            </a:p>
          </p:txBody>
        </p:sp>
        <p:sp>
          <p:nvSpPr>
            <p:cNvPr id="13" name="Rectangle: Rounded Corners 12">
              <a:extLst>
                <a:ext uri="{FF2B5EF4-FFF2-40B4-BE49-F238E27FC236}">
                  <a16:creationId xmlns:a16="http://schemas.microsoft.com/office/drawing/2014/main" id="{F0CC13AF-86B2-5A75-15BF-48417B2641DD}"/>
                </a:ext>
              </a:extLst>
            </p:cNvPr>
            <p:cNvSpPr/>
            <p:nvPr/>
          </p:nvSpPr>
          <p:spPr>
            <a:xfrm>
              <a:off x="4199258" y="5123570"/>
              <a:ext cx="2744410" cy="928915"/>
            </a:xfrm>
            <a:prstGeom prst="roundRect">
              <a:avLst/>
            </a:prstGeom>
            <a:solidFill>
              <a:schemeClr val="accent1">
                <a:lumMod val="40000"/>
                <a:lumOff val="60000"/>
              </a:schemeClr>
            </a:solidFill>
          </p:spPr>
          <p:style>
            <a:lnRef idx="3">
              <a:schemeClr val="lt1"/>
            </a:lnRef>
            <a:fillRef idx="1">
              <a:schemeClr val="accent3"/>
            </a:fillRef>
            <a:effectRef idx="1">
              <a:schemeClr val="accent3"/>
            </a:effectRef>
            <a:fontRef idx="minor">
              <a:schemeClr val="lt1"/>
            </a:fontRef>
          </p:style>
          <p:txBody>
            <a:bodyPr rtlCol="0" anchor="ctr"/>
            <a:lstStyle/>
            <a:p>
              <a:pPr marL="0" marR="0" lvl="0" indent="0" algn="ctr" defTabSz="457200" rtl="0" eaLnBrk="0" fontAlgn="base" latinLnBrk="0" hangingPunct="0">
                <a:lnSpc>
                  <a:spcPct val="100000"/>
                </a:lnSpc>
                <a:spcBef>
                  <a:spcPct val="0"/>
                </a:spcBef>
                <a:spcAft>
                  <a:spcPct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rPr>
                <a:t>Average monthly consumption of that particular product</a:t>
              </a:r>
            </a:p>
          </p:txBody>
        </p:sp>
        <p:sp>
          <p:nvSpPr>
            <p:cNvPr id="14" name="Equals 13">
              <a:extLst>
                <a:ext uri="{FF2B5EF4-FFF2-40B4-BE49-F238E27FC236}">
                  <a16:creationId xmlns:a16="http://schemas.microsoft.com/office/drawing/2014/main" id="{B30D1608-FF24-3CE7-61A5-0FF844601C38}"/>
                </a:ext>
              </a:extLst>
            </p:cNvPr>
            <p:cNvSpPr/>
            <p:nvPr/>
          </p:nvSpPr>
          <p:spPr>
            <a:xfrm>
              <a:off x="7288873" y="4563789"/>
              <a:ext cx="527070" cy="465734"/>
            </a:xfrm>
            <a:prstGeom prst="mathEqual">
              <a:avLst/>
            </a:prstGeom>
          </p:spPr>
          <p:style>
            <a:lnRef idx="2">
              <a:schemeClr val="dk1">
                <a:shade val="15000"/>
              </a:schemeClr>
            </a:lnRef>
            <a:fillRef idx="1">
              <a:schemeClr val="dk1"/>
            </a:fillRef>
            <a:effectRef idx="0">
              <a:schemeClr val="dk1"/>
            </a:effectRef>
            <a:fontRef idx="minor">
              <a:schemeClr val="lt1"/>
            </a:fontRef>
          </p:style>
          <p:txBody>
            <a:bodyPr rtlCol="0" anchor="ctr"/>
            <a:lstStyle/>
            <a:p>
              <a:pPr marL="0" marR="0" lvl="0" indent="0" algn="ctr" defTabSz="457200" rtl="0" eaLnBrk="0" fontAlgn="base" latinLnBrk="0" hangingPunct="0">
                <a:lnSpc>
                  <a:spcPct val="100000"/>
                </a:lnSpc>
                <a:spcBef>
                  <a:spcPct val="0"/>
                </a:spcBef>
                <a:spcAft>
                  <a:spcPct val="0"/>
                </a:spcAft>
                <a:buClrTx/>
                <a:buSzTx/>
                <a:buFontTx/>
                <a:buNone/>
                <a:tabLst/>
                <a:defRPr/>
              </a:pPr>
              <a:endParaRPr kumimoji="0" lang="en-IN" sz="1800" b="0" i="0" u="none" strike="noStrike" kern="1200" cap="none" spc="0" normalizeH="0" baseline="0" noProof="0" dirty="0">
                <a:ln>
                  <a:noFill/>
                </a:ln>
                <a:solidFill>
                  <a:schemeClr val="tx1"/>
                </a:solidFill>
                <a:effectLst/>
                <a:uLnTx/>
                <a:uFillTx/>
                <a:latin typeface="Cambria" panose="02040503050406030204" pitchFamily="18" charset="0"/>
                <a:ea typeface="Cambria" panose="02040503050406030204" pitchFamily="18" charset="0"/>
              </a:endParaRPr>
            </a:p>
          </p:txBody>
        </p:sp>
        <p:sp>
          <p:nvSpPr>
            <p:cNvPr id="15" name="Rectangle: Rounded Corners 14">
              <a:extLst>
                <a:ext uri="{FF2B5EF4-FFF2-40B4-BE49-F238E27FC236}">
                  <a16:creationId xmlns:a16="http://schemas.microsoft.com/office/drawing/2014/main" id="{064CB16A-FED8-683A-1FA7-E0ED99A3A1CA}"/>
                </a:ext>
              </a:extLst>
            </p:cNvPr>
            <p:cNvSpPr/>
            <p:nvPr/>
          </p:nvSpPr>
          <p:spPr>
            <a:xfrm>
              <a:off x="8120743" y="4460123"/>
              <a:ext cx="2744410" cy="747208"/>
            </a:xfrm>
            <a:prstGeom prst="roundRect">
              <a:avLst/>
            </a:prstGeom>
            <a:solidFill>
              <a:schemeClr val="accent1">
                <a:lumMod val="40000"/>
                <a:lumOff val="60000"/>
              </a:schemeClr>
            </a:solidFill>
          </p:spPr>
          <p:style>
            <a:lnRef idx="3">
              <a:schemeClr val="lt1"/>
            </a:lnRef>
            <a:fillRef idx="1">
              <a:schemeClr val="accent3"/>
            </a:fillRef>
            <a:effectRef idx="1">
              <a:schemeClr val="accent3"/>
            </a:effectRef>
            <a:fontRef idx="minor">
              <a:schemeClr val="lt1"/>
            </a:fontRef>
          </p:style>
          <p:txBody>
            <a:bodyPr rtlCol="0" anchor="ctr"/>
            <a:lstStyle/>
            <a:p>
              <a:pPr marL="0" marR="0" lvl="0" indent="0" algn="ctr" defTabSz="457200" rtl="0" eaLnBrk="0" fontAlgn="base" latinLnBrk="0" hangingPunct="0">
                <a:lnSpc>
                  <a:spcPct val="100000"/>
                </a:lnSpc>
                <a:spcBef>
                  <a:spcPct val="0"/>
                </a:spcBef>
                <a:spcAft>
                  <a:spcPct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rPr>
                <a:t>Month of stock</a:t>
              </a:r>
            </a:p>
            <a:p>
              <a:pPr marL="0" marR="0" lvl="0" indent="0" algn="ctr" defTabSz="457200" rtl="0" eaLnBrk="0" fontAlgn="base" latinLnBrk="0" hangingPunct="0">
                <a:lnSpc>
                  <a:spcPct val="100000"/>
                </a:lnSpc>
                <a:spcBef>
                  <a:spcPct val="0"/>
                </a:spcBef>
                <a:spcAft>
                  <a:spcPct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rPr>
                <a:t>(How long the supply with last) </a:t>
              </a:r>
            </a:p>
          </p:txBody>
        </p:sp>
        <p:sp>
          <p:nvSpPr>
            <p:cNvPr id="16" name="Callout: Left Arrow 15">
              <a:extLst>
                <a:ext uri="{FF2B5EF4-FFF2-40B4-BE49-F238E27FC236}">
                  <a16:creationId xmlns:a16="http://schemas.microsoft.com/office/drawing/2014/main" id="{9B22D2BF-A10A-48D1-D6AA-46EEC2AB7E1A}"/>
                </a:ext>
              </a:extLst>
            </p:cNvPr>
            <p:cNvSpPr/>
            <p:nvPr/>
          </p:nvSpPr>
          <p:spPr>
            <a:xfrm>
              <a:off x="7136472" y="3704309"/>
              <a:ext cx="4084847" cy="623278"/>
            </a:xfrm>
            <a:prstGeom prst="leftArrowCallout">
              <a:avLst/>
            </a:prstGeom>
          </p:spPr>
          <p:style>
            <a:lnRef idx="3">
              <a:schemeClr val="lt1"/>
            </a:lnRef>
            <a:fillRef idx="1">
              <a:schemeClr val="accent1"/>
            </a:fillRef>
            <a:effectRef idx="1">
              <a:schemeClr val="accent1"/>
            </a:effectRef>
            <a:fontRef idx="minor">
              <a:schemeClr val="lt1"/>
            </a:fontRef>
          </p:style>
          <p:txBody>
            <a:bodyPr rtlCol="0" anchor="ctr"/>
            <a:lstStyle/>
            <a:p>
              <a:pPr marL="0" marR="0" lvl="0" indent="0" algn="ctr" defTabSz="457200" rtl="0" eaLnBrk="0" fontAlgn="base" latinLnBrk="0" hangingPunct="0">
                <a:lnSpc>
                  <a:spcPct val="100000"/>
                </a:lnSpc>
                <a:spcBef>
                  <a:spcPct val="0"/>
                </a:spcBef>
                <a:spcAft>
                  <a:spcPct val="0"/>
                </a:spcAft>
                <a:buClrTx/>
                <a:buSzTx/>
                <a:buFontTx/>
                <a:buNone/>
                <a:tabLst/>
                <a:defRPr/>
              </a:pPr>
              <a:r>
                <a:rPr kumimoji="0" lang="en-GB" sz="1800" b="0"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rPr>
                <a:t>Physical counting/stock register/e-</a:t>
              </a:r>
              <a:r>
                <a:rPr kumimoji="0" lang="en-GB" sz="1800" b="0" i="0" u="none" strike="noStrike" kern="1200" cap="none" spc="0" normalizeH="0" baseline="0" noProof="0" dirty="0" err="1">
                  <a:ln>
                    <a:noFill/>
                  </a:ln>
                  <a:solidFill>
                    <a:prstClr val="white"/>
                  </a:solidFill>
                  <a:effectLst/>
                  <a:uLnTx/>
                  <a:uFillTx/>
                  <a:latin typeface="Cambria" panose="02040503050406030204" pitchFamily="18" charset="0"/>
                  <a:ea typeface="Cambria" panose="02040503050406030204" pitchFamily="18" charset="0"/>
                </a:rPr>
                <a:t>aushadhi</a:t>
              </a:r>
              <a:endParaRPr kumimoji="0" lang="en-IN" sz="1800" b="0"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endParaRPr>
            </a:p>
          </p:txBody>
        </p:sp>
        <p:sp>
          <p:nvSpPr>
            <p:cNvPr id="17" name="Callout: Left Arrow 16">
              <a:extLst>
                <a:ext uri="{FF2B5EF4-FFF2-40B4-BE49-F238E27FC236}">
                  <a16:creationId xmlns:a16="http://schemas.microsoft.com/office/drawing/2014/main" id="{E0F35E9E-FCA9-01A8-A2E8-7ACB1B31818C}"/>
                </a:ext>
              </a:extLst>
            </p:cNvPr>
            <p:cNvSpPr/>
            <p:nvPr/>
          </p:nvSpPr>
          <p:spPr>
            <a:xfrm>
              <a:off x="7136471" y="5339867"/>
              <a:ext cx="4084847" cy="623278"/>
            </a:xfrm>
            <a:prstGeom prst="leftArrowCallout">
              <a:avLst/>
            </a:prstGeom>
          </p:spPr>
          <p:style>
            <a:lnRef idx="3">
              <a:schemeClr val="lt1"/>
            </a:lnRef>
            <a:fillRef idx="1">
              <a:schemeClr val="accent1"/>
            </a:fillRef>
            <a:effectRef idx="1">
              <a:schemeClr val="accent1"/>
            </a:effectRef>
            <a:fontRef idx="minor">
              <a:schemeClr val="lt1"/>
            </a:fontRef>
          </p:style>
          <p:txBody>
            <a:bodyPr rtlCol="0" anchor="ctr"/>
            <a:lstStyle/>
            <a:p>
              <a:pPr marL="0" marR="0" lvl="0" indent="0" algn="ctr" defTabSz="457200" rtl="0" eaLnBrk="0" fontAlgn="base" latinLnBrk="0" hangingPunct="0">
                <a:lnSpc>
                  <a:spcPct val="100000"/>
                </a:lnSpc>
                <a:spcBef>
                  <a:spcPct val="0"/>
                </a:spcBef>
                <a:spcAft>
                  <a:spcPct val="0"/>
                </a:spcAft>
                <a:buClrTx/>
                <a:buSzTx/>
                <a:buFontTx/>
                <a:buNone/>
                <a:tabLst/>
                <a:defRPr/>
              </a:pPr>
              <a:r>
                <a:rPr kumimoji="0" lang="en-GB" sz="1800" b="0"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rPr>
                <a:t>Consumption records</a:t>
              </a:r>
              <a:endParaRPr kumimoji="0" lang="en-IN" sz="1800" b="0"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endParaRPr>
            </a:p>
          </p:txBody>
        </p:sp>
      </p:grpSp>
      <p:pic>
        <p:nvPicPr>
          <p:cNvPr id="3" name="Picture 2">
            <a:extLst>
              <a:ext uri="{FF2B5EF4-FFF2-40B4-BE49-F238E27FC236}">
                <a16:creationId xmlns:a16="http://schemas.microsoft.com/office/drawing/2014/main" id="{8885180B-0BBD-8DDC-4693-414421594B21}"/>
              </a:ext>
            </a:extLst>
          </p:cNvPr>
          <p:cNvPicPr>
            <a:picLocks noChangeAspect="1"/>
          </p:cNvPicPr>
          <p:nvPr/>
        </p:nvPicPr>
        <p:blipFill rotWithShape="1">
          <a:blip r:embed="rId2">
            <a:extLst>
              <a:ext uri="{28A0092B-C50C-407E-A947-70E740481C1C}">
                <a14:useLocalDpi xmlns:a14="http://schemas.microsoft.com/office/drawing/2010/main" val="0"/>
              </a:ext>
            </a:extLst>
          </a:blip>
          <a:srcRect/>
          <a:stretch/>
        </p:blipFill>
        <p:spPr>
          <a:xfrm>
            <a:off x="8974604" y="715645"/>
            <a:ext cx="2856036" cy="3259362"/>
          </a:xfrm>
          <a:prstGeom prst="rect">
            <a:avLst/>
          </a:prstGeom>
        </p:spPr>
      </p:pic>
      <p:pic>
        <p:nvPicPr>
          <p:cNvPr id="2" name="Picture 1">
            <a:extLst>
              <a:ext uri="{FF2B5EF4-FFF2-40B4-BE49-F238E27FC236}">
                <a16:creationId xmlns:a16="http://schemas.microsoft.com/office/drawing/2014/main" id="{6AC05717-2738-5DFF-F73C-A224F7DCB4A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7147" y="102626"/>
            <a:ext cx="835564" cy="644626"/>
          </a:xfrm>
          <a:prstGeom prst="rect">
            <a:avLst/>
          </a:prstGeom>
        </p:spPr>
      </p:pic>
      <p:pic>
        <p:nvPicPr>
          <p:cNvPr id="5" name="Picture 4">
            <a:extLst>
              <a:ext uri="{FF2B5EF4-FFF2-40B4-BE49-F238E27FC236}">
                <a16:creationId xmlns:a16="http://schemas.microsoft.com/office/drawing/2014/main" id="{0EA419FC-696C-617F-0C62-0F240B8D84C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962967" y="102627"/>
            <a:ext cx="1061885" cy="6446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3581116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124D8D0-0622-9BF0-A7F8-5A86B415F17F}"/>
            </a:ext>
          </a:extLst>
        </p:cNvPr>
        <p:cNvGrpSpPr/>
        <p:nvPr/>
      </p:nvGrpSpPr>
      <p:grpSpPr>
        <a:xfrm>
          <a:off x="0" y="0"/>
          <a:ext cx="0" cy="0"/>
          <a:chOff x="0" y="0"/>
          <a:chExt cx="0" cy="0"/>
        </a:xfrm>
      </p:grpSpPr>
      <p:sp>
        <p:nvSpPr>
          <p:cNvPr id="5" name="Oval 4">
            <a:extLst>
              <a:ext uri="{FF2B5EF4-FFF2-40B4-BE49-F238E27FC236}">
                <a16:creationId xmlns:a16="http://schemas.microsoft.com/office/drawing/2014/main" id="{99EF22E2-AD68-DB67-D9C1-75CD0D0864AA}"/>
              </a:ext>
            </a:extLst>
          </p:cNvPr>
          <p:cNvSpPr/>
          <p:nvPr/>
        </p:nvSpPr>
        <p:spPr>
          <a:xfrm>
            <a:off x="2677214" y="5349712"/>
            <a:ext cx="1706252" cy="1475294"/>
          </a:xfrm>
          <a:prstGeom prst="ellipse">
            <a:avLst/>
          </a:prstGeom>
          <a:solidFill>
            <a:srgbClr val="82BCC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7" name="Oval 6">
            <a:extLst>
              <a:ext uri="{FF2B5EF4-FFF2-40B4-BE49-F238E27FC236}">
                <a16:creationId xmlns:a16="http://schemas.microsoft.com/office/drawing/2014/main" id="{D7A98494-5EF3-EEEB-F9E2-63C6647D3C9F}"/>
              </a:ext>
            </a:extLst>
          </p:cNvPr>
          <p:cNvSpPr/>
          <p:nvPr/>
        </p:nvSpPr>
        <p:spPr>
          <a:xfrm>
            <a:off x="3978111" y="438347"/>
            <a:ext cx="593889" cy="518474"/>
          </a:xfrm>
          <a:prstGeom prst="ellipse">
            <a:avLst/>
          </a:prstGeom>
          <a:solidFill>
            <a:srgbClr val="82BCC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6" name="Rectangle 5">
            <a:extLst>
              <a:ext uri="{FF2B5EF4-FFF2-40B4-BE49-F238E27FC236}">
                <a16:creationId xmlns:a16="http://schemas.microsoft.com/office/drawing/2014/main" id="{AB3195C3-8661-A0BB-9135-C309F2EA20A6}"/>
              </a:ext>
            </a:extLst>
          </p:cNvPr>
          <p:cNvSpPr/>
          <p:nvPr/>
        </p:nvSpPr>
        <p:spPr>
          <a:xfrm>
            <a:off x="0" y="0"/>
            <a:ext cx="3648173" cy="6858000"/>
          </a:xfrm>
          <a:prstGeom prst="rect">
            <a:avLst/>
          </a:prstGeom>
          <a:solidFill>
            <a:srgbClr val="00B4C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500" b="1" dirty="0">
                <a:latin typeface="Cambria" panose="02040503050406030204" pitchFamily="18" charset="0"/>
                <a:ea typeface="Cambria" panose="02040503050406030204" pitchFamily="18" charset="0"/>
              </a:rPr>
              <a:t>FEFO (First Expiry, First Out)</a:t>
            </a:r>
            <a:endParaRPr lang="en-IN" sz="3500" b="1" dirty="0">
              <a:latin typeface="Cambria" panose="02040503050406030204" pitchFamily="18" charset="0"/>
              <a:ea typeface="Cambria" panose="02040503050406030204" pitchFamily="18" charset="0"/>
            </a:endParaRPr>
          </a:p>
        </p:txBody>
      </p:sp>
      <p:sp>
        <p:nvSpPr>
          <p:cNvPr id="8" name="Oval 7">
            <a:extLst>
              <a:ext uri="{FF2B5EF4-FFF2-40B4-BE49-F238E27FC236}">
                <a16:creationId xmlns:a16="http://schemas.microsoft.com/office/drawing/2014/main" id="{4A1C96E7-B425-8805-3750-FECB3C8F43DC}"/>
              </a:ext>
            </a:extLst>
          </p:cNvPr>
          <p:cNvSpPr/>
          <p:nvPr/>
        </p:nvSpPr>
        <p:spPr>
          <a:xfrm>
            <a:off x="10851822" y="6344239"/>
            <a:ext cx="593889" cy="518474"/>
          </a:xfrm>
          <a:prstGeom prst="ellipse">
            <a:avLst/>
          </a:prstGeom>
          <a:solidFill>
            <a:srgbClr val="82BCC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3" name="Content Placeholder 2">
            <a:extLst>
              <a:ext uri="{FF2B5EF4-FFF2-40B4-BE49-F238E27FC236}">
                <a16:creationId xmlns:a16="http://schemas.microsoft.com/office/drawing/2014/main" id="{55117CD1-CA5F-1C3E-E0C6-679562599218}"/>
              </a:ext>
            </a:extLst>
          </p:cNvPr>
          <p:cNvSpPr txBox="1">
            <a:spLocks/>
          </p:cNvSpPr>
          <p:nvPr/>
        </p:nvSpPr>
        <p:spPr>
          <a:xfrm>
            <a:off x="3978111" y="2922308"/>
            <a:ext cx="7607431" cy="2943567"/>
          </a:xfrm>
          <a:prstGeom prst="rect">
            <a:avLst/>
          </a:prstGeom>
        </p:spPr>
        <p:txBody>
          <a:bodyPr vert="horz" lIns="91440" tIns="45720" rIns="91440" bIns="45720" rtlCol="0" anchor="ct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endParaRPr lang="en-US" sz="2400" dirty="0">
              <a:latin typeface="Cambria" panose="02040503050406030204" pitchFamily="18" charset="0"/>
              <a:ea typeface="Cambria" panose="02040503050406030204" pitchFamily="18" charset="0"/>
            </a:endParaRPr>
          </a:p>
        </p:txBody>
      </p:sp>
      <p:sp>
        <p:nvSpPr>
          <p:cNvPr id="9" name="Rectangle 8">
            <a:extLst>
              <a:ext uri="{FF2B5EF4-FFF2-40B4-BE49-F238E27FC236}">
                <a16:creationId xmlns:a16="http://schemas.microsoft.com/office/drawing/2014/main" id="{4E6B9694-FB62-CD58-C656-1A137FB5B78A}"/>
              </a:ext>
            </a:extLst>
          </p:cNvPr>
          <p:cNvSpPr/>
          <p:nvPr/>
        </p:nvSpPr>
        <p:spPr>
          <a:xfrm>
            <a:off x="4275054" y="989797"/>
            <a:ext cx="7574685" cy="641674"/>
          </a:xfrm>
          <a:prstGeom prst="rect">
            <a:avLst/>
          </a:prstGeom>
          <a:solidFill>
            <a:schemeClr val="accent5">
              <a:lumMod val="20000"/>
              <a:lumOff val="80000"/>
            </a:schemeClr>
          </a:solidFill>
        </p:spPr>
        <p:style>
          <a:lnRef idx="3">
            <a:schemeClr val="lt1"/>
          </a:lnRef>
          <a:fillRef idx="1">
            <a:schemeClr val="accent1"/>
          </a:fillRef>
          <a:effectRef idx="1">
            <a:schemeClr val="accent1"/>
          </a:effectRef>
          <a:fontRef idx="minor">
            <a:schemeClr val="lt1"/>
          </a:fontRef>
        </p:style>
        <p:txBody>
          <a:bodyPr rtlCol="0" anchor="ctr"/>
          <a:lstStyle/>
          <a:p>
            <a:pPr marL="0" marR="0" lvl="0" indent="0" algn="just" defTabSz="457200" rtl="0" eaLnBrk="0" fontAlgn="base" latinLnBrk="0" hangingPunct="0">
              <a:lnSpc>
                <a:spcPct val="100000"/>
              </a:lnSpc>
              <a:spcBef>
                <a:spcPts val="530"/>
              </a:spcBef>
              <a:spcAft>
                <a:spcPct val="0"/>
              </a:spcAft>
              <a:buClrTx/>
              <a:buSzTx/>
              <a:buFontTx/>
              <a:buNone/>
              <a:tabLst/>
              <a:defRPr/>
            </a:pPr>
            <a:r>
              <a:rPr lang="en-US" dirty="0">
                <a:solidFill>
                  <a:schemeClr val="tx1"/>
                </a:solidFill>
                <a:latin typeface="Cambria" panose="02040503050406030204" pitchFamily="18" charset="0"/>
                <a:ea typeface="Cambria" panose="02040503050406030204" pitchFamily="18" charset="0"/>
              </a:rPr>
              <a:t>A stock rotation principle where medicines and consumables with the earliest expiry date are issued/used first, regardless of the date of receipt.</a:t>
            </a:r>
          </a:p>
        </p:txBody>
      </p:sp>
      <p:sp>
        <p:nvSpPr>
          <p:cNvPr id="10" name="Rectangle 9">
            <a:extLst>
              <a:ext uri="{FF2B5EF4-FFF2-40B4-BE49-F238E27FC236}">
                <a16:creationId xmlns:a16="http://schemas.microsoft.com/office/drawing/2014/main" id="{858C4120-AAD0-38A6-F08E-239B6F895701}"/>
              </a:ext>
            </a:extLst>
          </p:cNvPr>
          <p:cNvSpPr/>
          <p:nvPr/>
        </p:nvSpPr>
        <p:spPr>
          <a:xfrm>
            <a:off x="4275054" y="1948928"/>
            <a:ext cx="7574685" cy="1750331"/>
          </a:xfrm>
          <a:prstGeom prst="rect">
            <a:avLst/>
          </a:prstGeom>
          <a:solidFill>
            <a:schemeClr val="accent5">
              <a:lumMod val="20000"/>
              <a:lumOff val="80000"/>
            </a:schemeClr>
          </a:solidFill>
        </p:spPr>
        <p:style>
          <a:lnRef idx="3">
            <a:schemeClr val="lt1"/>
          </a:lnRef>
          <a:fillRef idx="1">
            <a:schemeClr val="accent1"/>
          </a:fillRef>
          <a:effectRef idx="1">
            <a:schemeClr val="accent1"/>
          </a:effectRef>
          <a:fontRef idx="minor">
            <a:schemeClr val="lt1"/>
          </a:fontRef>
        </p:style>
        <p:txBody>
          <a:bodyPr rtlCol="0" anchor="ctr"/>
          <a:lstStyle/>
          <a:p>
            <a:pPr marL="285750" lvl="0" indent="-285750" algn="just" defTabSz="457200" eaLnBrk="0" fontAlgn="base" hangingPunct="0">
              <a:spcBef>
                <a:spcPts val="530"/>
              </a:spcBef>
              <a:spcAft>
                <a:spcPct val="0"/>
              </a:spcAft>
              <a:buFont typeface="Arial" panose="020B0604020202020204" pitchFamily="34" charset="0"/>
              <a:buChar char="•"/>
              <a:defRPr/>
            </a:pPr>
            <a:r>
              <a:rPr lang="en-US" dirty="0">
                <a:solidFill>
                  <a:schemeClr val="tx1"/>
                </a:solidFill>
                <a:latin typeface="Cambria" panose="02040503050406030204" pitchFamily="18" charset="0"/>
                <a:ea typeface="Cambria" panose="02040503050406030204" pitchFamily="18" charset="0"/>
              </a:rPr>
              <a:t>Ensures </a:t>
            </a:r>
            <a:r>
              <a:rPr lang="en-US" b="1" dirty="0">
                <a:solidFill>
                  <a:schemeClr val="tx1"/>
                </a:solidFill>
                <a:latin typeface="Cambria" panose="02040503050406030204" pitchFamily="18" charset="0"/>
                <a:ea typeface="Cambria" panose="02040503050406030204" pitchFamily="18" charset="0"/>
              </a:rPr>
              <a:t>timely use</a:t>
            </a:r>
            <a:r>
              <a:rPr lang="en-US" dirty="0">
                <a:solidFill>
                  <a:schemeClr val="tx1"/>
                </a:solidFill>
                <a:latin typeface="Cambria" panose="02040503050406030204" pitchFamily="18" charset="0"/>
                <a:ea typeface="Cambria" panose="02040503050406030204" pitchFamily="18" charset="0"/>
              </a:rPr>
              <a:t> of medicines before expiry.</a:t>
            </a:r>
          </a:p>
          <a:p>
            <a:pPr marL="285750" lvl="0" indent="-285750" algn="just" defTabSz="457200" eaLnBrk="0" fontAlgn="base" hangingPunct="0">
              <a:spcBef>
                <a:spcPts val="530"/>
              </a:spcBef>
              <a:spcAft>
                <a:spcPct val="0"/>
              </a:spcAft>
              <a:buFont typeface="Arial" panose="020B0604020202020204" pitchFamily="34" charset="0"/>
              <a:buChar char="•"/>
              <a:defRPr/>
            </a:pPr>
            <a:r>
              <a:rPr lang="en-US" dirty="0">
                <a:solidFill>
                  <a:schemeClr val="tx1"/>
                </a:solidFill>
                <a:latin typeface="Cambria" panose="02040503050406030204" pitchFamily="18" charset="0"/>
                <a:ea typeface="Cambria" panose="02040503050406030204" pitchFamily="18" charset="0"/>
              </a:rPr>
              <a:t>Prevents </a:t>
            </a:r>
            <a:r>
              <a:rPr lang="en-US" b="1" dirty="0">
                <a:solidFill>
                  <a:schemeClr val="tx1"/>
                </a:solidFill>
                <a:latin typeface="Cambria" panose="02040503050406030204" pitchFamily="18" charset="0"/>
                <a:ea typeface="Cambria" panose="02040503050406030204" pitchFamily="18" charset="0"/>
              </a:rPr>
              <a:t>wastage of drugs and consumables</a:t>
            </a:r>
            <a:r>
              <a:rPr lang="en-US" dirty="0">
                <a:solidFill>
                  <a:schemeClr val="tx1"/>
                </a:solidFill>
                <a:latin typeface="Cambria" panose="02040503050406030204" pitchFamily="18" charset="0"/>
                <a:ea typeface="Cambria" panose="02040503050406030204" pitchFamily="18" charset="0"/>
              </a:rPr>
              <a:t>.</a:t>
            </a:r>
          </a:p>
          <a:p>
            <a:pPr marL="285750" lvl="0" indent="-285750" algn="just" defTabSz="457200" eaLnBrk="0" fontAlgn="base" hangingPunct="0">
              <a:spcBef>
                <a:spcPts val="530"/>
              </a:spcBef>
              <a:spcAft>
                <a:spcPct val="0"/>
              </a:spcAft>
              <a:buFont typeface="Arial" panose="020B0604020202020204" pitchFamily="34" charset="0"/>
              <a:buChar char="•"/>
              <a:defRPr/>
            </a:pPr>
            <a:r>
              <a:rPr lang="en-US" dirty="0">
                <a:solidFill>
                  <a:schemeClr val="tx1"/>
                </a:solidFill>
                <a:latin typeface="Cambria" panose="02040503050406030204" pitchFamily="18" charset="0"/>
                <a:ea typeface="Cambria" panose="02040503050406030204" pitchFamily="18" charset="0"/>
              </a:rPr>
              <a:t>Aligns with </a:t>
            </a:r>
            <a:r>
              <a:rPr lang="en-US" b="1" dirty="0">
                <a:solidFill>
                  <a:schemeClr val="tx1"/>
                </a:solidFill>
                <a:latin typeface="Cambria" panose="02040503050406030204" pitchFamily="18" charset="0"/>
                <a:ea typeface="Cambria" panose="02040503050406030204" pitchFamily="18" charset="0"/>
              </a:rPr>
              <a:t>quality assurance in patient care</a:t>
            </a:r>
            <a:r>
              <a:rPr lang="en-US" dirty="0">
                <a:solidFill>
                  <a:schemeClr val="tx1"/>
                </a:solidFill>
                <a:latin typeface="Cambria" panose="02040503050406030204" pitchFamily="18" charset="0"/>
                <a:ea typeface="Cambria" panose="02040503050406030204" pitchFamily="18" charset="0"/>
              </a:rPr>
              <a:t>.</a:t>
            </a:r>
          </a:p>
          <a:p>
            <a:pPr marL="285750" lvl="0" indent="-285750" algn="just" defTabSz="457200" eaLnBrk="0" fontAlgn="base" hangingPunct="0">
              <a:spcBef>
                <a:spcPts val="530"/>
              </a:spcBef>
              <a:spcAft>
                <a:spcPct val="0"/>
              </a:spcAft>
              <a:buFont typeface="Arial" panose="020B0604020202020204" pitchFamily="34" charset="0"/>
              <a:buChar char="•"/>
              <a:defRPr/>
            </a:pPr>
            <a:r>
              <a:rPr lang="en-US" dirty="0">
                <a:solidFill>
                  <a:schemeClr val="tx1"/>
                </a:solidFill>
                <a:latin typeface="Cambria" panose="02040503050406030204" pitchFamily="18" charset="0"/>
                <a:ea typeface="Cambria" panose="02040503050406030204" pitchFamily="18" charset="0"/>
              </a:rPr>
              <a:t>Should be followed during </a:t>
            </a:r>
            <a:r>
              <a:rPr lang="en-US" b="1" dirty="0">
                <a:solidFill>
                  <a:schemeClr val="tx1"/>
                </a:solidFill>
                <a:latin typeface="Cambria" panose="02040503050406030204" pitchFamily="18" charset="0"/>
                <a:ea typeface="Cambria" panose="02040503050406030204" pitchFamily="18" charset="0"/>
              </a:rPr>
              <a:t>storage and distribution</a:t>
            </a:r>
            <a:r>
              <a:rPr lang="en-US" dirty="0">
                <a:solidFill>
                  <a:schemeClr val="tx1"/>
                </a:solidFill>
                <a:latin typeface="Cambria" panose="02040503050406030204" pitchFamily="18" charset="0"/>
                <a:ea typeface="Cambria" panose="02040503050406030204" pitchFamily="18" charset="0"/>
              </a:rPr>
              <a:t>.</a:t>
            </a:r>
            <a:endParaRPr lang="en-US" b="1" i="1" dirty="0">
              <a:solidFill>
                <a:schemeClr val="tx1"/>
              </a:solidFill>
              <a:latin typeface="Cambria" panose="02040503050406030204" pitchFamily="18" charset="0"/>
              <a:ea typeface="Cambria" panose="02040503050406030204" pitchFamily="18" charset="0"/>
            </a:endParaRPr>
          </a:p>
        </p:txBody>
      </p:sp>
      <p:sp>
        <p:nvSpPr>
          <p:cNvPr id="11" name="Rectangle 10">
            <a:extLst>
              <a:ext uri="{FF2B5EF4-FFF2-40B4-BE49-F238E27FC236}">
                <a16:creationId xmlns:a16="http://schemas.microsoft.com/office/drawing/2014/main" id="{CD8CF103-A0DA-CED7-E230-6959B64B53D7}"/>
              </a:ext>
            </a:extLst>
          </p:cNvPr>
          <p:cNvSpPr/>
          <p:nvPr/>
        </p:nvSpPr>
        <p:spPr>
          <a:xfrm>
            <a:off x="4275054" y="3958841"/>
            <a:ext cx="7574685" cy="354339"/>
          </a:xfrm>
          <a:prstGeom prst="rect">
            <a:avLst/>
          </a:prstGeom>
          <a:solidFill>
            <a:schemeClr val="accent5">
              <a:lumMod val="20000"/>
              <a:lumOff val="80000"/>
            </a:schemeClr>
          </a:solidFill>
        </p:spPr>
        <p:style>
          <a:lnRef idx="3">
            <a:schemeClr val="lt1"/>
          </a:lnRef>
          <a:fillRef idx="1">
            <a:schemeClr val="accent1"/>
          </a:fillRef>
          <a:effectRef idx="1">
            <a:schemeClr val="accent1"/>
          </a:effectRef>
          <a:fontRef idx="minor">
            <a:schemeClr val="lt1"/>
          </a:fontRef>
        </p:style>
        <p:txBody>
          <a:bodyPr rtlCol="0" anchor="ctr"/>
          <a:lstStyle/>
          <a:p>
            <a:pPr lvl="0" algn="just" defTabSz="457200" eaLnBrk="0" fontAlgn="base" hangingPunct="0">
              <a:spcBef>
                <a:spcPts val="530"/>
              </a:spcBef>
              <a:spcAft>
                <a:spcPct val="0"/>
              </a:spcAft>
              <a:defRPr/>
            </a:pPr>
            <a:r>
              <a:rPr lang="en-US" dirty="0">
                <a:solidFill>
                  <a:schemeClr val="tx1"/>
                </a:solidFill>
                <a:latin typeface="Cambria" panose="02040503050406030204" pitchFamily="18" charset="0"/>
                <a:ea typeface="Cambria" panose="02040503050406030204" pitchFamily="18" charset="0"/>
              </a:rPr>
              <a:t>Example:</a:t>
            </a:r>
          </a:p>
        </p:txBody>
      </p:sp>
      <p:graphicFrame>
        <p:nvGraphicFramePr>
          <p:cNvPr id="13" name="Table 12">
            <a:extLst>
              <a:ext uri="{FF2B5EF4-FFF2-40B4-BE49-F238E27FC236}">
                <a16:creationId xmlns:a16="http://schemas.microsoft.com/office/drawing/2014/main" id="{3C428647-5E74-C2E5-38FA-4AC292901146}"/>
              </a:ext>
            </a:extLst>
          </p:cNvPr>
          <p:cNvGraphicFramePr>
            <a:graphicFrameLocks noGrp="1"/>
          </p:cNvGraphicFramePr>
          <p:nvPr>
            <p:extLst>
              <p:ext uri="{D42A27DB-BD31-4B8C-83A1-F6EECF244321}">
                <p14:modId xmlns:p14="http://schemas.microsoft.com/office/powerpoint/2010/main" val="1535571624"/>
              </p:ext>
            </p:extLst>
          </p:nvPr>
        </p:nvGraphicFramePr>
        <p:xfrm>
          <a:off x="4275054" y="4447811"/>
          <a:ext cx="7574685" cy="1463040"/>
        </p:xfrm>
        <a:graphic>
          <a:graphicData uri="http://schemas.openxmlformats.org/drawingml/2006/table">
            <a:tbl>
              <a:tblPr>
                <a:tableStyleId>{22838BEF-8BB2-4498-84A7-C5851F593DF1}</a:tableStyleId>
              </a:tblPr>
              <a:tblGrid>
                <a:gridCol w="2381385">
                  <a:extLst>
                    <a:ext uri="{9D8B030D-6E8A-4147-A177-3AD203B41FA5}">
                      <a16:colId xmlns:a16="http://schemas.microsoft.com/office/drawing/2014/main" val="2347035451"/>
                    </a:ext>
                  </a:extLst>
                </a:gridCol>
                <a:gridCol w="1288026">
                  <a:extLst>
                    <a:ext uri="{9D8B030D-6E8A-4147-A177-3AD203B41FA5}">
                      <a16:colId xmlns:a16="http://schemas.microsoft.com/office/drawing/2014/main" val="264831808"/>
                    </a:ext>
                  </a:extLst>
                </a:gridCol>
                <a:gridCol w="1514167">
                  <a:extLst>
                    <a:ext uri="{9D8B030D-6E8A-4147-A177-3AD203B41FA5}">
                      <a16:colId xmlns:a16="http://schemas.microsoft.com/office/drawing/2014/main" val="1068783148"/>
                    </a:ext>
                  </a:extLst>
                </a:gridCol>
                <a:gridCol w="2391107">
                  <a:extLst>
                    <a:ext uri="{9D8B030D-6E8A-4147-A177-3AD203B41FA5}">
                      <a16:colId xmlns:a16="http://schemas.microsoft.com/office/drawing/2014/main" val="3524637464"/>
                    </a:ext>
                  </a:extLst>
                </a:gridCol>
              </a:tblGrid>
              <a:tr h="325368">
                <a:tc>
                  <a:txBody>
                    <a:bodyPr/>
                    <a:lstStyle/>
                    <a:p>
                      <a:pPr algn="ctr">
                        <a:buNone/>
                      </a:pPr>
                      <a:r>
                        <a:rPr lang="en-IN" b="1" dirty="0">
                          <a:latin typeface="Cambria" panose="02040503050406030204" pitchFamily="18" charset="0"/>
                          <a:ea typeface="Cambria" panose="02040503050406030204" pitchFamily="18" charset="0"/>
                        </a:rPr>
                        <a:t>Medicine</a:t>
                      </a:r>
                    </a:p>
                  </a:txBody>
                  <a:tcPr anchor="ctr"/>
                </a:tc>
                <a:tc>
                  <a:txBody>
                    <a:bodyPr/>
                    <a:lstStyle/>
                    <a:p>
                      <a:pPr algn="ctr">
                        <a:buNone/>
                      </a:pPr>
                      <a:r>
                        <a:rPr lang="en-IN" b="1" dirty="0">
                          <a:latin typeface="Cambria" panose="02040503050406030204" pitchFamily="18" charset="0"/>
                          <a:ea typeface="Cambria" panose="02040503050406030204" pitchFamily="18" charset="0"/>
                        </a:rPr>
                        <a:t>Batch No.</a:t>
                      </a:r>
                    </a:p>
                  </a:txBody>
                  <a:tcPr anchor="ctr"/>
                </a:tc>
                <a:tc>
                  <a:txBody>
                    <a:bodyPr/>
                    <a:lstStyle/>
                    <a:p>
                      <a:pPr algn="ctr">
                        <a:buNone/>
                      </a:pPr>
                      <a:r>
                        <a:rPr lang="en-IN" b="1" dirty="0">
                          <a:latin typeface="Cambria" panose="02040503050406030204" pitchFamily="18" charset="0"/>
                          <a:ea typeface="Cambria" panose="02040503050406030204" pitchFamily="18" charset="0"/>
                        </a:rPr>
                        <a:t>Expiry Date</a:t>
                      </a:r>
                    </a:p>
                  </a:txBody>
                  <a:tcPr anchor="ctr"/>
                </a:tc>
                <a:tc>
                  <a:txBody>
                    <a:bodyPr/>
                    <a:lstStyle/>
                    <a:p>
                      <a:pPr algn="ctr">
                        <a:buNone/>
                      </a:pPr>
                      <a:r>
                        <a:rPr lang="en-IN" b="1" dirty="0">
                          <a:latin typeface="Cambria" panose="02040503050406030204" pitchFamily="18" charset="0"/>
                          <a:ea typeface="Cambria" panose="02040503050406030204" pitchFamily="18" charset="0"/>
                        </a:rPr>
                        <a:t>Action (as per FEFO)</a:t>
                      </a:r>
                    </a:p>
                  </a:txBody>
                  <a:tcPr anchor="ctr"/>
                </a:tc>
                <a:extLst>
                  <a:ext uri="{0D108BD9-81ED-4DB2-BD59-A6C34878D82A}">
                    <a16:rowId xmlns:a16="http://schemas.microsoft.com/office/drawing/2014/main" val="2658578111"/>
                  </a:ext>
                </a:extLst>
              </a:tr>
              <a:tr h="325368">
                <a:tc>
                  <a:txBody>
                    <a:bodyPr/>
                    <a:lstStyle/>
                    <a:p>
                      <a:pPr algn="ctr">
                        <a:buNone/>
                      </a:pPr>
                      <a:r>
                        <a:rPr lang="en-IN" dirty="0">
                          <a:latin typeface="Cambria" panose="02040503050406030204" pitchFamily="18" charset="0"/>
                          <a:ea typeface="Cambria" panose="02040503050406030204" pitchFamily="18" charset="0"/>
                        </a:rPr>
                        <a:t>Paracetamol 500 mg</a:t>
                      </a:r>
                    </a:p>
                  </a:txBody>
                  <a:tcPr anchor="ctr"/>
                </a:tc>
                <a:tc>
                  <a:txBody>
                    <a:bodyPr/>
                    <a:lstStyle/>
                    <a:p>
                      <a:pPr algn="ctr">
                        <a:buNone/>
                      </a:pPr>
                      <a:r>
                        <a:rPr lang="en-IN" dirty="0">
                          <a:latin typeface="Cambria" panose="02040503050406030204" pitchFamily="18" charset="0"/>
                          <a:ea typeface="Cambria" panose="02040503050406030204" pitchFamily="18" charset="0"/>
                        </a:rPr>
                        <a:t>B1</a:t>
                      </a:r>
                    </a:p>
                  </a:txBody>
                  <a:tcPr anchor="ctr"/>
                </a:tc>
                <a:tc>
                  <a:txBody>
                    <a:bodyPr/>
                    <a:lstStyle/>
                    <a:p>
                      <a:pPr algn="ctr">
                        <a:buNone/>
                      </a:pPr>
                      <a:r>
                        <a:rPr lang="en-IN" dirty="0">
                          <a:latin typeface="Cambria" panose="02040503050406030204" pitchFamily="18" charset="0"/>
                          <a:ea typeface="Cambria" panose="02040503050406030204" pitchFamily="18" charset="0"/>
                        </a:rPr>
                        <a:t>Nov 2025</a:t>
                      </a:r>
                    </a:p>
                  </a:txBody>
                  <a:tcPr anchor="ctr"/>
                </a:tc>
                <a:tc>
                  <a:txBody>
                    <a:bodyPr/>
                    <a:lstStyle/>
                    <a:p>
                      <a:pPr algn="ctr">
                        <a:buNone/>
                      </a:pPr>
                      <a:r>
                        <a:rPr lang="en-IN" b="1" dirty="0">
                          <a:latin typeface="Cambria" panose="02040503050406030204" pitchFamily="18" charset="0"/>
                          <a:ea typeface="Cambria" panose="02040503050406030204" pitchFamily="18" charset="0"/>
                        </a:rPr>
                        <a:t>Issue first</a:t>
                      </a:r>
                      <a:endParaRPr lang="en-IN" dirty="0">
                        <a:latin typeface="Cambria" panose="02040503050406030204" pitchFamily="18" charset="0"/>
                        <a:ea typeface="Cambria" panose="02040503050406030204" pitchFamily="18" charset="0"/>
                      </a:endParaRPr>
                    </a:p>
                  </a:txBody>
                  <a:tcPr anchor="ctr"/>
                </a:tc>
                <a:extLst>
                  <a:ext uri="{0D108BD9-81ED-4DB2-BD59-A6C34878D82A}">
                    <a16:rowId xmlns:a16="http://schemas.microsoft.com/office/drawing/2014/main" val="4170876356"/>
                  </a:ext>
                </a:extLst>
              </a:tr>
              <a:tr h="325368">
                <a:tc>
                  <a:txBody>
                    <a:bodyPr/>
                    <a:lstStyle/>
                    <a:p>
                      <a:pPr algn="ctr">
                        <a:buNone/>
                      </a:pPr>
                      <a:r>
                        <a:rPr lang="en-IN">
                          <a:latin typeface="Cambria" panose="02040503050406030204" pitchFamily="18" charset="0"/>
                          <a:ea typeface="Cambria" panose="02040503050406030204" pitchFamily="18" charset="0"/>
                        </a:rPr>
                        <a:t>Paracetamol 500 mg</a:t>
                      </a:r>
                    </a:p>
                  </a:txBody>
                  <a:tcPr anchor="ctr"/>
                </a:tc>
                <a:tc>
                  <a:txBody>
                    <a:bodyPr/>
                    <a:lstStyle/>
                    <a:p>
                      <a:pPr algn="ctr">
                        <a:buNone/>
                      </a:pPr>
                      <a:r>
                        <a:rPr lang="en-IN" dirty="0">
                          <a:latin typeface="Cambria" panose="02040503050406030204" pitchFamily="18" charset="0"/>
                          <a:ea typeface="Cambria" panose="02040503050406030204" pitchFamily="18" charset="0"/>
                        </a:rPr>
                        <a:t>B2</a:t>
                      </a:r>
                    </a:p>
                  </a:txBody>
                  <a:tcPr anchor="ctr"/>
                </a:tc>
                <a:tc>
                  <a:txBody>
                    <a:bodyPr/>
                    <a:lstStyle/>
                    <a:p>
                      <a:pPr algn="ctr">
                        <a:buNone/>
                      </a:pPr>
                      <a:r>
                        <a:rPr lang="en-IN" dirty="0">
                          <a:latin typeface="Cambria" panose="02040503050406030204" pitchFamily="18" charset="0"/>
                          <a:ea typeface="Cambria" panose="02040503050406030204" pitchFamily="18" charset="0"/>
                        </a:rPr>
                        <a:t>Feb 2026</a:t>
                      </a:r>
                    </a:p>
                  </a:txBody>
                  <a:tcPr anchor="ctr"/>
                </a:tc>
                <a:tc>
                  <a:txBody>
                    <a:bodyPr/>
                    <a:lstStyle/>
                    <a:p>
                      <a:pPr algn="ctr">
                        <a:buNone/>
                      </a:pPr>
                      <a:r>
                        <a:rPr lang="en-IN" dirty="0">
                          <a:latin typeface="Cambria" panose="02040503050406030204" pitchFamily="18" charset="0"/>
                          <a:ea typeface="Cambria" panose="02040503050406030204" pitchFamily="18" charset="0"/>
                        </a:rPr>
                        <a:t>Issue after B1</a:t>
                      </a:r>
                    </a:p>
                  </a:txBody>
                  <a:tcPr anchor="ctr"/>
                </a:tc>
                <a:extLst>
                  <a:ext uri="{0D108BD9-81ED-4DB2-BD59-A6C34878D82A}">
                    <a16:rowId xmlns:a16="http://schemas.microsoft.com/office/drawing/2014/main" val="384734599"/>
                  </a:ext>
                </a:extLst>
              </a:tr>
              <a:tr h="325368">
                <a:tc>
                  <a:txBody>
                    <a:bodyPr/>
                    <a:lstStyle/>
                    <a:p>
                      <a:pPr algn="ctr">
                        <a:buNone/>
                      </a:pPr>
                      <a:r>
                        <a:rPr lang="en-IN" dirty="0">
                          <a:latin typeface="Cambria" panose="02040503050406030204" pitchFamily="18" charset="0"/>
                          <a:ea typeface="Cambria" panose="02040503050406030204" pitchFamily="18" charset="0"/>
                        </a:rPr>
                        <a:t>Paracetamol 500 mg</a:t>
                      </a:r>
                    </a:p>
                  </a:txBody>
                  <a:tcPr anchor="ctr"/>
                </a:tc>
                <a:tc>
                  <a:txBody>
                    <a:bodyPr/>
                    <a:lstStyle/>
                    <a:p>
                      <a:pPr algn="ctr">
                        <a:buNone/>
                      </a:pPr>
                      <a:r>
                        <a:rPr lang="en-IN" dirty="0">
                          <a:latin typeface="Cambria" panose="02040503050406030204" pitchFamily="18" charset="0"/>
                          <a:ea typeface="Cambria" panose="02040503050406030204" pitchFamily="18" charset="0"/>
                        </a:rPr>
                        <a:t>B3</a:t>
                      </a:r>
                    </a:p>
                  </a:txBody>
                  <a:tcPr anchor="ctr"/>
                </a:tc>
                <a:tc>
                  <a:txBody>
                    <a:bodyPr/>
                    <a:lstStyle/>
                    <a:p>
                      <a:pPr algn="ctr">
                        <a:buNone/>
                      </a:pPr>
                      <a:r>
                        <a:rPr lang="en-IN" dirty="0">
                          <a:latin typeface="Cambria" panose="02040503050406030204" pitchFamily="18" charset="0"/>
                          <a:ea typeface="Cambria" panose="02040503050406030204" pitchFamily="18" charset="0"/>
                        </a:rPr>
                        <a:t>Jul 2026</a:t>
                      </a:r>
                    </a:p>
                  </a:txBody>
                  <a:tcPr anchor="ctr"/>
                </a:tc>
                <a:tc>
                  <a:txBody>
                    <a:bodyPr/>
                    <a:lstStyle/>
                    <a:p>
                      <a:pPr algn="ctr">
                        <a:buNone/>
                      </a:pPr>
                      <a:r>
                        <a:rPr lang="en-IN" dirty="0">
                          <a:latin typeface="Cambria" panose="02040503050406030204" pitchFamily="18" charset="0"/>
                          <a:ea typeface="Cambria" panose="02040503050406030204" pitchFamily="18" charset="0"/>
                        </a:rPr>
                        <a:t>Issue after B2</a:t>
                      </a:r>
                    </a:p>
                  </a:txBody>
                  <a:tcPr anchor="ctr"/>
                </a:tc>
                <a:extLst>
                  <a:ext uri="{0D108BD9-81ED-4DB2-BD59-A6C34878D82A}">
                    <a16:rowId xmlns:a16="http://schemas.microsoft.com/office/drawing/2014/main" val="3723868835"/>
                  </a:ext>
                </a:extLst>
              </a:tr>
            </a:tbl>
          </a:graphicData>
        </a:graphic>
      </p:graphicFrame>
      <p:pic>
        <p:nvPicPr>
          <p:cNvPr id="2" name="Picture 1">
            <a:extLst>
              <a:ext uri="{FF2B5EF4-FFF2-40B4-BE49-F238E27FC236}">
                <a16:creationId xmlns:a16="http://schemas.microsoft.com/office/drawing/2014/main" id="{D2197515-155A-269F-121A-D960B16A2E5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7147" y="102626"/>
            <a:ext cx="835564" cy="644626"/>
          </a:xfrm>
          <a:prstGeom prst="rect">
            <a:avLst/>
          </a:prstGeom>
        </p:spPr>
      </p:pic>
      <p:pic>
        <p:nvPicPr>
          <p:cNvPr id="4" name="Picture 4">
            <a:extLst>
              <a:ext uri="{FF2B5EF4-FFF2-40B4-BE49-F238E27FC236}">
                <a16:creationId xmlns:a16="http://schemas.microsoft.com/office/drawing/2014/main" id="{90FBE8F0-1DB1-A134-EBB1-1F2157DAAC8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962967" y="102627"/>
            <a:ext cx="1061885" cy="6446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3965562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2234</TotalTime>
  <Words>3444</Words>
  <Application>Microsoft Office PowerPoint</Application>
  <PresentationFormat>Widescreen</PresentationFormat>
  <Paragraphs>514</Paragraphs>
  <Slides>25</Slides>
  <Notes>3</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25</vt:i4>
      </vt:variant>
    </vt:vector>
  </HeadingPairs>
  <TitlesOfParts>
    <vt:vector size="33" baseType="lpstr">
      <vt:lpstr>Arial</vt:lpstr>
      <vt:lpstr>Arial Black</vt:lpstr>
      <vt:lpstr>Calibri</vt:lpstr>
      <vt:lpstr>Calibri Light</vt:lpstr>
      <vt:lpstr>Cambria</vt:lpstr>
      <vt:lpstr>Times New Roman</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Riya Goyal</dc:creator>
  <cp:lastModifiedBy>Mr. Gulam Rafey</cp:lastModifiedBy>
  <cp:revision>21</cp:revision>
  <cp:lastPrinted>2025-09-25T06:52:28Z</cp:lastPrinted>
  <dcterms:created xsi:type="dcterms:W3CDTF">2025-09-22T09:46:45Z</dcterms:created>
  <dcterms:modified xsi:type="dcterms:W3CDTF">2025-09-25T07:35:18Z</dcterms:modified>
</cp:coreProperties>
</file>